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Roboto Black"/>
      <p:bold r:id="rId19"/>
      <p:boldItalic r:id="rId20"/>
    </p:embeddedFon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49">
          <p15:clr>
            <a:srgbClr val="747775"/>
          </p15:clr>
        </p15:guide>
        <p15:guide id="2" pos="5511">
          <p15:clr>
            <a:srgbClr val="747775"/>
          </p15:clr>
        </p15:guide>
        <p15:guide id="3" orient="horz" pos="249">
          <p15:clr>
            <a:srgbClr val="747775"/>
          </p15:clr>
        </p15:guide>
        <p15:guide id="4" orient="horz" pos="2880">
          <p15:clr>
            <a:srgbClr val="747775"/>
          </p15:clr>
        </p15:guide>
        <p15:guide id="5" pos="2880">
          <p15:clr>
            <a:srgbClr val="747775"/>
          </p15:clr>
        </p15:guide>
        <p15:guide id="6" pos="3240">
          <p15:clr>
            <a:srgbClr val="747775"/>
          </p15:clr>
        </p15:guide>
        <p15:guide id="7" orient="horz" pos="1174">
          <p15:clr>
            <a:srgbClr val="747775"/>
          </p15:clr>
        </p15:guide>
        <p15:guide id="8" pos="20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CEF462-6859-430E-8656-60B59E29A161}">
  <a:tblStyle styleId="{41CEF462-6859-430E-8656-60B59E29A1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9"/>
        <p:guide pos="5511"/>
        <p:guide pos="249" orient="horz"/>
        <p:guide pos="2880" orient="horz"/>
        <p:guide pos="2880"/>
        <p:guide pos="3240"/>
        <p:guide pos="1174" orient="horz"/>
        <p:guide pos="20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Black-boldItalic.fntdata"/><Relationship Id="rId11" Type="http://schemas.openxmlformats.org/officeDocument/2006/relationships/slide" Target="slides/slide5.xml"/><Relationship Id="rId22" Type="http://schemas.openxmlformats.org/officeDocument/2006/relationships/font" Target="fonts/Roboto-bold.fntdata"/><Relationship Id="rId10" Type="http://schemas.openxmlformats.org/officeDocument/2006/relationships/slide" Target="slides/slide4.xml"/><Relationship Id="rId21" Type="http://schemas.openxmlformats.org/officeDocument/2006/relationships/font" Target="fonts/Roboto-regular.fntdata"/><Relationship Id="rId13" Type="http://schemas.openxmlformats.org/officeDocument/2006/relationships/slide" Target="slides/slide7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6.xml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Black-bold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880bd5f8ec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3880bd5f8ec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84ccdc14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384ccdc14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872538ebec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3872538ebec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87d16b32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g387d16b32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872538ebec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3872538ebec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72538ebec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3872538ebec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872538ebec_1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3872538ebec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872538ebec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3872538ebec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872538ebec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872538ebec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872538ebec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3872538ebec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872538ebec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3872538ebec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hyperlink" Target="http://www.transportenvironment.org" TargetMode="External"/><Relationship Id="rId6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DCC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88350" y="1126389"/>
            <a:ext cx="58977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are the consequences of having burdensome rail booking processes? Here’s what people from </a:t>
            </a:r>
            <a:r>
              <a:rPr b="1"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r>
              <a:rPr b="1" lang="en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Europeans countries think </a:t>
            </a:r>
            <a:endParaRPr b="1" i="0" sz="3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20222" l="0" r="0" t="20223"/>
          <a:stretch/>
        </p:blipFill>
        <p:spPr>
          <a:xfrm>
            <a:off x="387735" y="4333001"/>
            <a:ext cx="1804624" cy="50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526060" y="3463127"/>
            <a:ext cx="3980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07</a:t>
            </a:r>
            <a:r>
              <a:rPr b="0" i="0" lang="en" sz="1500" u="none" cap="none" strike="noStrike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" sz="150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r>
              <a:rPr b="0" i="0" lang="en" sz="1500" u="none" cap="none" strike="noStrike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" sz="150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2025</a:t>
            </a:r>
            <a:endParaRPr b="0" i="0" sz="1500" u="none" cap="none" strike="noStrike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3951" y="0"/>
            <a:ext cx="307004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526060" y="3158327"/>
            <a:ext cx="3980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An opinion poll by YouGov on behalf of T&amp;E</a:t>
            </a:r>
            <a:endParaRPr b="0" i="0" sz="1500" u="none" cap="none" strike="noStrike"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DCCD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 flipH="1">
            <a:off x="0" y="0"/>
            <a:ext cx="3872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8" y="46952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22"/>
          <p:cNvSpPr txBox="1"/>
          <p:nvPr/>
        </p:nvSpPr>
        <p:spPr>
          <a:xfrm>
            <a:off x="275593" y="395175"/>
            <a:ext cx="8473200" cy="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5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R</a:t>
            </a:r>
            <a:r>
              <a:rPr lang="en" sz="35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ecommendations</a:t>
            </a:r>
            <a:endParaRPr b="0" i="0" sz="3500" u="none" cap="none" strike="noStrik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79" name="Google Shape;17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0255" y="4660332"/>
            <a:ext cx="953616" cy="4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/>
        </p:nvSpPr>
        <p:spPr>
          <a:xfrm>
            <a:off x="437237" y="4733452"/>
            <a:ext cx="3980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|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Opinion poll - rail booking and ticketing</a:t>
            </a:r>
            <a:endParaRPr b="0"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81" name="Google Shape;181;p22"/>
          <p:cNvGraphicFramePr/>
          <p:nvPr/>
        </p:nvGraphicFramePr>
        <p:xfrm>
          <a:off x="455700" y="20323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{41CEF462-6859-430E-8656-60B59E29A161}</a:tableStyleId>
              </a:tblPr>
              <a:tblGrid>
                <a:gridCol w="1287100"/>
                <a:gridCol w="6945500"/>
              </a:tblGrid>
              <a:tr h="20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C2447A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b="1" sz="3000">
                        <a:solidFill>
                          <a:srgbClr val="C2447A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87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Set a </a:t>
                      </a:r>
                      <a:r>
                        <a:rPr b="1" lang="en">
                          <a:solidFill>
                            <a:srgbClr val="C2447A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mandatory obligation for all rail operators to let all platforms resell their tickets</a:t>
                      </a: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 including all fares and extras (bike tickets, seat reservations etc.)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87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C2447A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b="1" sz="3000">
                        <a:solidFill>
                          <a:srgbClr val="C2447A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87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87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C2447A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Require major ticketing platforms to display all rail operators</a:t>
                      </a: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 in their geographical scope even if from competing rail operators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87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87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C2447A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b="1" sz="3000">
                        <a:solidFill>
                          <a:srgbClr val="C2447A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87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87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C2447A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Require all ticketing platforms to include the climate footprint</a:t>
                      </a: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 of the different transport modes in the engine search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87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87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C2447A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b="1" sz="3000">
                        <a:solidFill>
                          <a:srgbClr val="C2447A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87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87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Enshire in law a </a:t>
                      </a:r>
                      <a:r>
                        <a:rPr b="1" lang="en">
                          <a:solidFill>
                            <a:srgbClr val="C2447A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guarantee to be able to go on the next available train</a:t>
                      </a: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 if the traveller missed its connecting train due to the first one being delayed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875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875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2" name="Google Shape;182;p22"/>
          <p:cNvSpPr txBox="1"/>
          <p:nvPr/>
        </p:nvSpPr>
        <p:spPr>
          <a:xfrm>
            <a:off x="395300" y="1154640"/>
            <a:ext cx="8055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Single Ticketing Package is the window of opportunity to ease the life of European travellers and help them travel with rail. T&amp;E calls to: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DCCD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3"/>
          <p:cNvPicPr preferRelativeResize="0"/>
          <p:nvPr/>
        </p:nvPicPr>
        <p:blipFill rotWithShape="1">
          <a:blip r:embed="rId3">
            <a:alphaModFix amt="10000"/>
          </a:blip>
          <a:srcRect b="0" l="0" r="0" t="0"/>
          <a:stretch/>
        </p:blipFill>
        <p:spPr>
          <a:xfrm flipH="1">
            <a:off x="0" y="0"/>
            <a:ext cx="38728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/>
          <p:nvPr>
            <p:ph idx="12" type="sldNum"/>
          </p:nvPr>
        </p:nvSpPr>
        <p:spPr>
          <a:xfrm>
            <a:off x="8" y="46952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23"/>
          <p:cNvSpPr txBox="1"/>
          <p:nvPr/>
        </p:nvSpPr>
        <p:spPr>
          <a:xfrm>
            <a:off x="275593" y="395175"/>
            <a:ext cx="8473200" cy="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5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Methodological note</a:t>
            </a:r>
            <a:endParaRPr b="0" i="0" sz="3500" u="none" cap="none" strike="noStrik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395300" y="1291800"/>
            <a:ext cx="8055900" cy="25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 figures, unless otherwise stated, are from YouGov Plc. Total sample size was 10,514 adults in the UK, France, Germany, Italy, Spain, Poland, and Romania. Fieldwork was undertaken between 4th - 16th September 2025.  The survey was carried out online. The figures have been given an even weighting for each country to produce an ‘average’ value. 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 the first question, respondents were asked about their rail travel habits for medium- and long-distance journeys. The distances were differentiated as follows: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-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Medium-distances: 50-300 km 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300"/>
              <a:buFont typeface="Roboto"/>
              <a:buChar char="-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Long-distances: &gt; 300 km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1" name="Google Shape;19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0255" y="4660332"/>
            <a:ext cx="953616" cy="4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/>
        </p:nvSpPr>
        <p:spPr>
          <a:xfrm>
            <a:off x="437237" y="4733452"/>
            <a:ext cx="3980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|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Opinion poll - rail booking and ticketing</a:t>
            </a:r>
            <a:endParaRPr b="0"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DCCD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/>
          <p:nvPr>
            <p:ph idx="12" type="sldNum"/>
          </p:nvPr>
        </p:nvSpPr>
        <p:spPr>
          <a:xfrm>
            <a:off x="8" y="46952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8" name="Google Shape;19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1175" y="0"/>
            <a:ext cx="38728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0255" y="4660332"/>
            <a:ext cx="953616" cy="4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 txBox="1"/>
          <p:nvPr/>
        </p:nvSpPr>
        <p:spPr>
          <a:xfrm>
            <a:off x="437237" y="4733452"/>
            <a:ext cx="3980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|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Opinion poll - rail booking and ticketing</a:t>
            </a:r>
            <a:endParaRPr b="0"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275600" y="147281"/>
            <a:ext cx="5690100" cy="42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Transport &amp; Environment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Published: 10th October 2025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Authors: Thomas Enriquez, Gonzalo Cachero, Victor Thévenet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 visualisation: Thomas Enriquez, Cristina Pita 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Editeur responsable: William Todts, Executive Director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© 2025 European Federation for Transport and Environment AISBL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cite this report </a:t>
            </a:r>
            <a:b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Transport &amp; Environment (2025). Opinion poll - rail booking and ticketing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Further information 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Gonzalo Cachero - Communications Officer 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Transport &amp; Environment 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gonzalo.cachero@transportenvironment.org 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www.transportenvironment.org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Supported by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2" name="Google Shape;202;p24" title="minor-foundation-logo-black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526" y="3777375"/>
            <a:ext cx="1779362" cy="4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DCCD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 amt="10000"/>
          </a:blip>
          <a:srcRect b="0" l="0" r="27071" t="0"/>
          <a:stretch/>
        </p:blipFill>
        <p:spPr>
          <a:xfrm>
            <a:off x="6905050" y="0"/>
            <a:ext cx="22389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75600" y="177453"/>
            <a:ext cx="84732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5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Executive summary</a:t>
            </a:r>
            <a:endParaRPr b="0" i="0" sz="3500" u="none" cap="none" strike="noStrike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95875" y="836400"/>
            <a:ext cx="4452900" cy="3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" sz="160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Barriers to booking </a:t>
            </a:r>
            <a:r>
              <a:rPr b="1" lang="en" sz="160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are pushing passengers away from trains</a:t>
            </a:r>
            <a:r>
              <a:rPr b="1" lang="en" sz="160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This is according to a</a:t>
            </a: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 opinion poll responded by more than 10,000 citizens from seven European countries.</a:t>
            </a: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 EU can fix this.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Currently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rail operators are under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 obligation to display competitors’ journeys on their own booking platforms, or to provide their own on other platforms.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EU’s Single Ticketing Package plans to unlock seamless rail ticket booking.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will 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also decide if passengers should be allowed to jump on the next train without extra cost in case of a missed connection due to delays </a:t>
            </a: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even if the trains are from competing operators,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whether or not to include the journey’s climate footprint for all transport options in the engine search. 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793335" y="1397250"/>
            <a:ext cx="4204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What are Europeans’ preferences for rail</a:t>
            </a:r>
            <a:r>
              <a:rPr b="1" lang="en" sz="1500">
                <a:solidFill>
                  <a:srgbClr val="C2447A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>
              <a:solidFill>
                <a:srgbClr val="C2447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2447A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Almost two out of three </a:t>
            </a: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long-distance rail users encountered difficulties while booking tickets.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2447A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Guaranteed connections, ease of long-distance tickets reservation and visibility for all fare types in booking websites are top concerns of passengers.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2447A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43% of long-distance rail </a:t>
            </a: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passengers</a:t>
            </a: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would increase their travelling if ticket booking was easier. 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0255" y="4660332"/>
            <a:ext cx="953616" cy="4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" y="46952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37237" y="4733452"/>
            <a:ext cx="3980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|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Opinion poll - rail booking and ticketing</a:t>
            </a:r>
            <a:endParaRPr b="0"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 title="All 7 Q2 Avoiding train@2x (11).png"/>
          <p:cNvPicPr preferRelativeResize="0"/>
          <p:nvPr/>
        </p:nvPicPr>
        <p:blipFill rotWithShape="1">
          <a:blip r:embed="rId3">
            <a:alphaModFix/>
          </a:blip>
          <a:srcRect b="0" l="258" r="258" t="0"/>
          <a:stretch/>
        </p:blipFill>
        <p:spPr>
          <a:xfrm>
            <a:off x="325225" y="113013"/>
            <a:ext cx="8622397" cy="491747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/>
          <p:nvPr/>
        </p:nvSpPr>
        <p:spPr>
          <a:xfrm>
            <a:off x="331900" y="212775"/>
            <a:ext cx="8622300" cy="50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317000" y="136476"/>
            <a:ext cx="85806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Almost two thirds of long distance rail travellers have avoided journeys due to booking hassle at least once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7" name="Google Shape;77;p15"/>
          <p:cNvGrpSpPr/>
          <p:nvPr/>
        </p:nvGrpSpPr>
        <p:grpSpPr>
          <a:xfrm>
            <a:off x="8039324" y="4511092"/>
            <a:ext cx="953616" cy="503187"/>
            <a:chOff x="8039324" y="4511092"/>
            <a:chExt cx="953616" cy="503187"/>
          </a:xfrm>
        </p:grpSpPr>
        <p:sp>
          <p:nvSpPr>
            <p:cNvPr id="78" name="Google Shape;78;p15"/>
            <p:cNvSpPr/>
            <p:nvPr/>
          </p:nvSpPr>
          <p:spPr>
            <a:xfrm>
              <a:off x="8074025" y="4511092"/>
              <a:ext cx="917700" cy="50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9" name="Google Shape;79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039324" y="4569454"/>
              <a:ext cx="953616" cy="444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" name="Google Shape;80;p15"/>
          <p:cNvSpPr txBox="1"/>
          <p:nvPr/>
        </p:nvSpPr>
        <p:spPr>
          <a:xfrm>
            <a:off x="3911300" y="1548575"/>
            <a:ext cx="1538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Online booking difficulties have stopped </a:t>
            </a:r>
            <a:r>
              <a:rPr b="1"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almost two in three respondents (61%) </a:t>
            </a:r>
            <a:r>
              <a:rPr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from taking the train</a:t>
            </a:r>
            <a:endParaRPr sz="1100">
              <a:solidFill>
                <a:srgbClr val="7D7D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73981">
            <a:off x="3564403" y="1748429"/>
            <a:ext cx="321292" cy="35984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>
            <a:off x="1023050" y="1661125"/>
            <a:ext cx="2955300" cy="2891400"/>
          </a:xfrm>
          <a:prstGeom prst="arc">
            <a:avLst>
              <a:gd fmla="val 16273218" name="adj1"/>
              <a:gd fmla="val 7765378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 title="All 7 Q3 booking process@2x (5).png"/>
          <p:cNvPicPr preferRelativeResize="0"/>
          <p:nvPr/>
        </p:nvPicPr>
        <p:blipFill rotWithShape="1">
          <a:blip r:embed="rId3">
            <a:alphaModFix/>
          </a:blip>
          <a:srcRect b="0" l="258" r="258" t="0"/>
          <a:stretch/>
        </p:blipFill>
        <p:spPr>
          <a:xfrm>
            <a:off x="325225" y="113013"/>
            <a:ext cx="8622397" cy="491747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/>
          <p:nvPr/>
        </p:nvSpPr>
        <p:spPr>
          <a:xfrm>
            <a:off x="331900" y="212774"/>
            <a:ext cx="8622300" cy="40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317000" y="136476"/>
            <a:ext cx="85806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Many respondents support improvements to passenger rights and booking experience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0" name="Google Shape;90;p16"/>
          <p:cNvGrpSpPr/>
          <p:nvPr/>
        </p:nvGrpSpPr>
        <p:grpSpPr>
          <a:xfrm>
            <a:off x="8039324" y="4511092"/>
            <a:ext cx="953616" cy="503187"/>
            <a:chOff x="8039324" y="4511092"/>
            <a:chExt cx="953616" cy="503187"/>
          </a:xfrm>
        </p:grpSpPr>
        <p:sp>
          <p:nvSpPr>
            <p:cNvPr id="91" name="Google Shape;91;p16"/>
            <p:cNvSpPr/>
            <p:nvPr/>
          </p:nvSpPr>
          <p:spPr>
            <a:xfrm>
              <a:off x="8074025" y="4511092"/>
              <a:ext cx="917700" cy="50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2" name="Google Shape;92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039324" y="4569454"/>
              <a:ext cx="953616" cy="444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Google Shape;93;p16"/>
          <p:cNvSpPr txBox="1"/>
          <p:nvPr/>
        </p:nvSpPr>
        <p:spPr>
          <a:xfrm>
            <a:off x="6896550" y="2380325"/>
            <a:ext cx="2096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The desire for simplification is clear: </a:t>
            </a:r>
            <a:r>
              <a:rPr b="1"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42% of participants</a:t>
            </a:r>
            <a:r>
              <a:rPr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 wish to access more travel options, and </a:t>
            </a:r>
            <a:r>
              <a:rPr b="1"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46%</a:t>
            </a:r>
            <a:r>
              <a:rPr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 want to have it easier when booking across platforms…</a:t>
            </a:r>
            <a:endParaRPr sz="1100">
              <a:solidFill>
                <a:srgbClr val="7D7D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728218">
            <a:off x="8068372" y="1946951"/>
            <a:ext cx="455324" cy="509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116559">
            <a:off x="8235300" y="1781448"/>
            <a:ext cx="472633" cy="52935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5384105" y="501175"/>
            <a:ext cx="3156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The share of those who would like a seat on the next train guaranteed in case of missing the connection due to a delay is greatest </a:t>
            </a:r>
            <a:r>
              <a:rPr b="1"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(50%)</a:t>
            </a:r>
            <a:endParaRPr b="1" sz="1100">
              <a:solidFill>
                <a:srgbClr val="7D7D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133075">
            <a:off x="8211830" y="775058"/>
            <a:ext cx="356916" cy="39973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5095121" y="3221463"/>
            <a:ext cx="1513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… while </a:t>
            </a:r>
            <a:r>
              <a:rPr b="1"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only 10%</a:t>
            </a:r>
            <a:r>
              <a:rPr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 support the current ticketing system</a:t>
            </a:r>
            <a:endParaRPr sz="1100">
              <a:solidFill>
                <a:srgbClr val="7D7D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269809">
            <a:off x="4948073" y="2753876"/>
            <a:ext cx="455324" cy="509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 title="All 7 Q5 would you use more trains@2x (4).png"/>
          <p:cNvPicPr preferRelativeResize="0"/>
          <p:nvPr/>
        </p:nvPicPr>
        <p:blipFill rotWithShape="1">
          <a:blip r:embed="rId3">
            <a:alphaModFix/>
          </a:blip>
          <a:srcRect b="0" l="258" r="258" t="0"/>
          <a:stretch/>
        </p:blipFill>
        <p:spPr>
          <a:xfrm>
            <a:off x="325225" y="113013"/>
            <a:ext cx="8622397" cy="491747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/>
          <p:nvPr/>
        </p:nvSpPr>
        <p:spPr>
          <a:xfrm>
            <a:off x="331900" y="212771"/>
            <a:ext cx="8622300" cy="55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317000" y="136476"/>
            <a:ext cx="85806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More than a third of respondents would increase their rail usage for long distance travel if booking was easier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7" name="Google Shape;107;p17"/>
          <p:cNvGrpSpPr/>
          <p:nvPr/>
        </p:nvGrpSpPr>
        <p:grpSpPr>
          <a:xfrm>
            <a:off x="8039324" y="4511092"/>
            <a:ext cx="953616" cy="503187"/>
            <a:chOff x="8039324" y="4511092"/>
            <a:chExt cx="953616" cy="503187"/>
          </a:xfrm>
        </p:grpSpPr>
        <p:sp>
          <p:nvSpPr>
            <p:cNvPr id="108" name="Google Shape;108;p17"/>
            <p:cNvSpPr/>
            <p:nvPr/>
          </p:nvSpPr>
          <p:spPr>
            <a:xfrm>
              <a:off x="8074025" y="4511092"/>
              <a:ext cx="917700" cy="50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9" name="Google Shape;109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039324" y="4569454"/>
              <a:ext cx="953616" cy="444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17"/>
          <p:cNvSpPr txBox="1"/>
          <p:nvPr/>
        </p:nvSpPr>
        <p:spPr>
          <a:xfrm>
            <a:off x="3778950" y="1914600"/>
            <a:ext cx="16815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An easier booking process would get more people on trains. </a:t>
            </a:r>
            <a:r>
              <a:rPr b="1"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35% of participants in the poll agreed that they would opt for rail more often</a:t>
            </a:r>
            <a:r>
              <a:rPr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 if ticketing were simplified.</a:t>
            </a:r>
            <a:endParaRPr sz="1100">
              <a:solidFill>
                <a:srgbClr val="7D7D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73981">
            <a:off x="3432050" y="2023998"/>
            <a:ext cx="321292" cy="35984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/>
          <p:nvPr/>
        </p:nvSpPr>
        <p:spPr>
          <a:xfrm>
            <a:off x="1163250" y="2017050"/>
            <a:ext cx="2615700" cy="2554800"/>
          </a:xfrm>
          <a:prstGeom prst="arc">
            <a:avLst>
              <a:gd fmla="val 16273218" name="adj1"/>
              <a:gd fmla="val 2183702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8" title="REBASED All 7 Q5 would you use more trains@2x (4).png"/>
          <p:cNvPicPr preferRelativeResize="0"/>
          <p:nvPr/>
        </p:nvPicPr>
        <p:blipFill rotWithShape="1">
          <a:blip r:embed="rId3">
            <a:alphaModFix/>
          </a:blip>
          <a:srcRect b="0" l="258" r="258" t="0"/>
          <a:stretch/>
        </p:blipFill>
        <p:spPr>
          <a:xfrm>
            <a:off x="325225" y="113013"/>
            <a:ext cx="8622397" cy="4917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/>
          <p:nvPr/>
        </p:nvSpPr>
        <p:spPr>
          <a:xfrm>
            <a:off x="331900" y="212771"/>
            <a:ext cx="8622300" cy="55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317000" y="136476"/>
            <a:ext cx="85806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When it comes to long-distance train travelers, more than 40% of respondents would increase their rail usage if booking was easier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0" name="Google Shape;120;p18"/>
          <p:cNvGrpSpPr/>
          <p:nvPr/>
        </p:nvGrpSpPr>
        <p:grpSpPr>
          <a:xfrm>
            <a:off x="8039324" y="4511092"/>
            <a:ext cx="953616" cy="503187"/>
            <a:chOff x="8039324" y="4511092"/>
            <a:chExt cx="953616" cy="503187"/>
          </a:xfrm>
        </p:grpSpPr>
        <p:sp>
          <p:nvSpPr>
            <p:cNvPr id="121" name="Google Shape;121;p18"/>
            <p:cNvSpPr/>
            <p:nvPr/>
          </p:nvSpPr>
          <p:spPr>
            <a:xfrm>
              <a:off x="8074025" y="4511092"/>
              <a:ext cx="917700" cy="50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2" name="Google Shape;122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039324" y="4569454"/>
              <a:ext cx="953616" cy="444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18"/>
          <p:cNvSpPr txBox="1"/>
          <p:nvPr/>
        </p:nvSpPr>
        <p:spPr>
          <a:xfrm>
            <a:off x="3778950" y="1992211"/>
            <a:ext cx="16815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This share is even greater for those respondents who already used rail for long distance journeys in the past. </a:t>
            </a:r>
            <a:r>
              <a:rPr b="1"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43% of these would like to see that change happening.</a:t>
            </a:r>
            <a:endParaRPr b="1" sz="1100">
              <a:solidFill>
                <a:srgbClr val="7D7D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73981">
            <a:off x="3432050" y="2023998"/>
            <a:ext cx="321292" cy="35984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/>
          <p:nvPr/>
        </p:nvSpPr>
        <p:spPr>
          <a:xfrm>
            <a:off x="1216550" y="2003409"/>
            <a:ext cx="2516400" cy="2510400"/>
          </a:xfrm>
          <a:prstGeom prst="arc">
            <a:avLst>
              <a:gd fmla="val 16273218" name="adj1"/>
              <a:gd fmla="val 3711735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9" title="Med - All 7 Q1 Rail usage - 2nd version-medium distances@2x (5).png"/>
          <p:cNvPicPr preferRelativeResize="0"/>
          <p:nvPr/>
        </p:nvPicPr>
        <p:blipFill rotWithShape="1">
          <a:blip r:embed="rId3">
            <a:alphaModFix/>
          </a:blip>
          <a:srcRect b="0" l="258" r="258" t="0"/>
          <a:stretch/>
        </p:blipFill>
        <p:spPr>
          <a:xfrm>
            <a:off x="325225" y="113013"/>
            <a:ext cx="8622397" cy="491747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/>
          <p:nvPr/>
        </p:nvSpPr>
        <p:spPr>
          <a:xfrm>
            <a:off x="331900" y="198875"/>
            <a:ext cx="8622300" cy="28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317000" y="117800"/>
            <a:ext cx="85806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majority of respondents are rail users, with nearly half travelling at least once a year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3728518" y="1802282"/>
            <a:ext cx="1756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One in four respondents </a:t>
            </a:r>
            <a:r>
              <a:rPr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use rail regularly for travelling medium distances. </a:t>
            </a:r>
            <a:endParaRPr sz="1100">
              <a:solidFill>
                <a:srgbClr val="7D7D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73980">
            <a:off x="3341175" y="1853602"/>
            <a:ext cx="345222" cy="38664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7821125" y="1536967"/>
            <a:ext cx="1375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This goes up to </a:t>
            </a:r>
            <a:r>
              <a:rPr b="1"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two out of five young people</a:t>
            </a:r>
            <a:r>
              <a:rPr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 who take the train regularly</a:t>
            </a:r>
            <a:endParaRPr sz="1100">
              <a:solidFill>
                <a:srgbClr val="7D7D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3344399">
            <a:off x="8176673" y="2504225"/>
            <a:ext cx="341180" cy="4965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19"/>
          <p:cNvGrpSpPr/>
          <p:nvPr/>
        </p:nvGrpSpPr>
        <p:grpSpPr>
          <a:xfrm>
            <a:off x="8039324" y="4511092"/>
            <a:ext cx="953616" cy="503187"/>
            <a:chOff x="8039324" y="4511092"/>
            <a:chExt cx="953616" cy="503187"/>
          </a:xfrm>
        </p:grpSpPr>
        <p:sp>
          <p:nvSpPr>
            <p:cNvPr id="138" name="Google Shape;138;p19"/>
            <p:cNvSpPr/>
            <p:nvPr/>
          </p:nvSpPr>
          <p:spPr>
            <a:xfrm>
              <a:off x="8074025" y="4511092"/>
              <a:ext cx="917700" cy="50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9" name="Google Shape;139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039324" y="4569454"/>
              <a:ext cx="953616" cy="444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19"/>
          <p:cNvSpPr/>
          <p:nvPr/>
        </p:nvSpPr>
        <p:spPr>
          <a:xfrm>
            <a:off x="1175798" y="1922546"/>
            <a:ext cx="2670600" cy="2673900"/>
          </a:xfrm>
          <a:prstGeom prst="arc">
            <a:avLst>
              <a:gd fmla="val 16200000" name="adj1"/>
              <a:gd fmla="val 2156428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5434557" y="1905000"/>
            <a:ext cx="2723100" cy="2726400"/>
          </a:xfrm>
          <a:prstGeom prst="arc">
            <a:avLst>
              <a:gd fmla="val 16200000" name="adj1"/>
              <a:gd fmla="val 408348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0" title="Long - All 7 Q1 Rail usage - 2nd version-long distances@2x (2).png"/>
          <p:cNvPicPr preferRelativeResize="0"/>
          <p:nvPr/>
        </p:nvPicPr>
        <p:blipFill rotWithShape="1">
          <a:blip r:embed="rId3">
            <a:alphaModFix/>
          </a:blip>
          <a:srcRect b="0" l="258" r="258" t="0"/>
          <a:stretch/>
        </p:blipFill>
        <p:spPr>
          <a:xfrm>
            <a:off x="325225" y="113013"/>
            <a:ext cx="8622397" cy="491747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/>
          <p:nvPr/>
        </p:nvSpPr>
        <p:spPr>
          <a:xfrm>
            <a:off x="331900" y="215950"/>
            <a:ext cx="8622300" cy="25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 txBox="1"/>
          <p:nvPr/>
        </p:nvSpPr>
        <p:spPr>
          <a:xfrm>
            <a:off x="317000" y="134940"/>
            <a:ext cx="85806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third</a:t>
            </a: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of respondents use rail at least once a year for travelling long-distances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9" name="Google Shape;149;p20"/>
          <p:cNvGrpSpPr/>
          <p:nvPr/>
        </p:nvGrpSpPr>
        <p:grpSpPr>
          <a:xfrm>
            <a:off x="8039324" y="4511092"/>
            <a:ext cx="953616" cy="503187"/>
            <a:chOff x="8039324" y="4511092"/>
            <a:chExt cx="953616" cy="503187"/>
          </a:xfrm>
        </p:grpSpPr>
        <p:sp>
          <p:nvSpPr>
            <p:cNvPr id="150" name="Google Shape;150;p20"/>
            <p:cNvSpPr/>
            <p:nvPr/>
          </p:nvSpPr>
          <p:spPr>
            <a:xfrm>
              <a:off x="8074025" y="4511092"/>
              <a:ext cx="917700" cy="50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1" name="Google Shape;151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039324" y="4569454"/>
              <a:ext cx="953616" cy="444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2" name="Google Shape;152;p20"/>
          <p:cNvSpPr txBox="1"/>
          <p:nvPr/>
        </p:nvSpPr>
        <p:spPr>
          <a:xfrm>
            <a:off x="3824154" y="1522970"/>
            <a:ext cx="17568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Rail travelling frequency decreases when it comes to long distances. Still, it is interesting to note that</a:t>
            </a:r>
            <a:r>
              <a:rPr b="1"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 more than half of respondents (56%) already used rail for long-distance travel</a:t>
            </a:r>
            <a:endParaRPr sz="1100">
              <a:solidFill>
                <a:srgbClr val="7D7D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73981">
            <a:off x="3464983" y="1956045"/>
            <a:ext cx="321292" cy="35984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/>
          <p:nvPr/>
        </p:nvSpPr>
        <p:spPr>
          <a:xfrm>
            <a:off x="1158327" y="1918633"/>
            <a:ext cx="2683200" cy="2686500"/>
          </a:xfrm>
          <a:prstGeom prst="arc">
            <a:avLst>
              <a:gd fmla="val 16200000" name="adj1"/>
              <a:gd fmla="val 6619727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0"/>
          <p:cNvSpPr txBox="1"/>
          <p:nvPr/>
        </p:nvSpPr>
        <p:spPr>
          <a:xfrm>
            <a:off x="2095392" y="2129848"/>
            <a:ext cx="515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3.2%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1" title="All 7 Q4 GHG@2x (5).png"/>
          <p:cNvPicPr preferRelativeResize="0"/>
          <p:nvPr/>
        </p:nvPicPr>
        <p:blipFill rotWithShape="1">
          <a:blip r:embed="rId3">
            <a:alphaModFix/>
          </a:blip>
          <a:srcRect b="0" l="258" r="258" t="0"/>
          <a:stretch/>
        </p:blipFill>
        <p:spPr>
          <a:xfrm>
            <a:off x="325225" y="113013"/>
            <a:ext cx="8622397" cy="491747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/>
          <p:nvPr/>
        </p:nvSpPr>
        <p:spPr>
          <a:xfrm>
            <a:off x="331900" y="215950"/>
            <a:ext cx="8622300" cy="25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317000" y="134940"/>
            <a:ext cx="85806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Displaying travel carbon footprints matters to almost half of travelers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3" name="Google Shape;163;p21"/>
          <p:cNvGrpSpPr/>
          <p:nvPr/>
        </p:nvGrpSpPr>
        <p:grpSpPr>
          <a:xfrm>
            <a:off x="8039324" y="4511092"/>
            <a:ext cx="953616" cy="503187"/>
            <a:chOff x="8039324" y="4511092"/>
            <a:chExt cx="953616" cy="503187"/>
          </a:xfrm>
        </p:grpSpPr>
        <p:sp>
          <p:nvSpPr>
            <p:cNvPr id="164" name="Google Shape;164;p21"/>
            <p:cNvSpPr/>
            <p:nvPr/>
          </p:nvSpPr>
          <p:spPr>
            <a:xfrm>
              <a:off x="8074025" y="4511092"/>
              <a:ext cx="917700" cy="50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5" name="Google Shape;165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039324" y="4569454"/>
              <a:ext cx="953616" cy="444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6" name="Google Shape;166;p21"/>
          <p:cNvSpPr txBox="1"/>
          <p:nvPr/>
        </p:nvSpPr>
        <p:spPr>
          <a:xfrm>
            <a:off x="3981775" y="1593969"/>
            <a:ext cx="1431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Almost half of respondents (46%)</a:t>
            </a:r>
            <a:r>
              <a:rPr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 think that travel carbon footprint should be displayed on booking engines</a:t>
            </a:r>
            <a:endParaRPr sz="1100">
              <a:solidFill>
                <a:srgbClr val="7D7D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7" name="Google Shape;16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73981">
            <a:off x="3644858" y="1703354"/>
            <a:ext cx="321292" cy="3598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/>
          <p:nvPr/>
        </p:nvSpPr>
        <p:spPr>
          <a:xfrm>
            <a:off x="949414" y="1612870"/>
            <a:ext cx="3041100" cy="2998800"/>
          </a:xfrm>
          <a:prstGeom prst="arc">
            <a:avLst>
              <a:gd fmla="val 16273218" name="adj1"/>
              <a:gd fmla="val 4454221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1"/>
          <p:cNvSpPr txBox="1"/>
          <p:nvPr/>
        </p:nvSpPr>
        <p:spPr>
          <a:xfrm>
            <a:off x="8041019" y="1377651"/>
            <a:ext cx="1160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This demand rises to </a:t>
            </a:r>
            <a:r>
              <a:rPr b="1"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r>
              <a:rPr lang="en" sz="1100">
                <a:solidFill>
                  <a:srgbClr val="7D7D7D"/>
                </a:solidFill>
                <a:latin typeface="Roboto"/>
                <a:ea typeface="Roboto"/>
                <a:cs typeface="Roboto"/>
                <a:sym typeface="Roboto"/>
              </a:rPr>
              <a:t> among the youngest</a:t>
            </a:r>
            <a:endParaRPr sz="1100">
              <a:solidFill>
                <a:srgbClr val="7D7D7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0" name="Google Shape;17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73981">
            <a:off x="7649426" y="1534362"/>
            <a:ext cx="321292" cy="35984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/>
          <p:nvPr/>
        </p:nvSpPr>
        <p:spPr>
          <a:xfrm>
            <a:off x="5224675" y="1590875"/>
            <a:ext cx="3067500" cy="3024900"/>
          </a:xfrm>
          <a:prstGeom prst="arc">
            <a:avLst>
              <a:gd fmla="val 16296086" name="adj1"/>
              <a:gd fmla="val 7392791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