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Black"/>
      <p:bold r:id="rId19"/>
      <p:boldItalic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49">
          <p15:clr>
            <a:srgbClr val="747775"/>
          </p15:clr>
        </p15:guide>
        <p15:guide id="2" pos="5511">
          <p15:clr>
            <a:srgbClr val="747775"/>
          </p15:clr>
        </p15:guide>
        <p15:guide id="3" orient="horz" pos="249">
          <p15:clr>
            <a:srgbClr val="747775"/>
          </p15:clr>
        </p15:guide>
        <p15:guide id="4" orient="horz" pos="2880">
          <p15:clr>
            <a:srgbClr val="747775"/>
          </p15:clr>
        </p15:guide>
        <p15:guide id="5" pos="2880">
          <p15:clr>
            <a:srgbClr val="747775"/>
          </p15:clr>
        </p15:guide>
        <p15:guide id="6" pos="3240">
          <p15:clr>
            <a:srgbClr val="747775"/>
          </p15:clr>
        </p15:guide>
        <p15:guide id="7" orient="horz" pos="1174">
          <p15:clr>
            <a:srgbClr val="747775"/>
          </p15:clr>
        </p15:guide>
        <p15:guide id="8" pos="20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F47D8F-AEFE-4FA2-B508-BBE3D00BD5C3}">
  <a:tblStyle styleId="{21F47D8F-AEFE-4FA2-B508-BBE3D00BD5C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9"/>
        <p:guide pos="5511"/>
        <p:guide pos="249" orient="horz"/>
        <p:guide pos="2880" orient="horz"/>
        <p:guide pos="2880"/>
        <p:guide pos="3240"/>
        <p:guide pos="1174" orient="horz"/>
        <p:guide pos="20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lack-boldItalic.fntdata"/><Relationship Id="rId11" Type="http://schemas.openxmlformats.org/officeDocument/2006/relationships/slide" Target="slides/slide5.xml"/><Relationship Id="rId22" Type="http://schemas.openxmlformats.org/officeDocument/2006/relationships/font" Target="fonts/Roboto-bold.fntdata"/><Relationship Id="rId10" Type="http://schemas.openxmlformats.org/officeDocument/2006/relationships/slide" Target="slides/slide4.xml"/><Relationship Id="rId21" Type="http://schemas.openxmlformats.org/officeDocument/2006/relationships/font" Target="fonts/Roboto-regular.fntdata"/><Relationship Id="rId13" Type="http://schemas.openxmlformats.org/officeDocument/2006/relationships/slide" Target="slides/slide7.xml"/><Relationship Id="rId24" Type="http://schemas.openxmlformats.org/officeDocument/2006/relationships/font" Target="fonts/Roboto-boldItalic.fntdata"/><Relationship Id="rId12" Type="http://schemas.openxmlformats.org/officeDocument/2006/relationships/slide" Target="slides/slide6.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Black-bold.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b86eba5b7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b86eba5b71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880bd5f8e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880bd5f8ec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872538ebec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3872538ebec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87d16b32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387d16b32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b876b359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3b876b359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b876b3599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b876b3599f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b876b3599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3b876b3599f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876b3599f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3b876b3599f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b86eba5b7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b86eba5b7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872538ebec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872538ebec_1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b9319153b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b9319153b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hyperlink" Target="https://dashboard.tech.ec.europa.eu/qs_digit_dashboard_mt/public/qps/logout?targetUri=https://dashboard.tech.ec.europa.eu/qs_digit_dashboard_mt/public/sense/app/3744499f-670f-42f8-9ef3-0d98f6cd586f/sheet/d2820200-d4d9-4a26-b23b-58e323c803c2/state/analysis" TargetMode="External"/><Relationship Id="rId6" Type="http://schemas.openxmlformats.org/officeDocument/2006/relationships/image" Target="../media/image1.png"/><Relationship Id="rId7" Type="http://schemas.openxmlformats.org/officeDocument/2006/relationships/hyperlink" Target="https://www.infraestruturasdeportugal.pt/pt-pt/principais-investimentos/linha-de-alta-velocidade-porto-lisbo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hyperlink" Target="http://www.transportenvironmen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hyperlink" Target="https://commission.europa.eu/publications/connecting-europe-facility_en" TargetMode="External"/><Relationship Id="rId6" Type="http://schemas.openxmlformats.org/officeDocument/2006/relationships/hyperlink" Target="https://hearings.elections.europa.eu/documents/tzitzikostas/tzitzikostas_writtenquestionsandanswers_e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hyperlink" Target="https://www.lfpperthus.com/fr/infrastructure/la-lig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hyperlink" Target="https://www.eca.europa.eu/en/publications/sr-2025-0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hyperlink" Target="https://www.railbaltica.org/progress-toda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53" name="Shape 53"/>
        <p:cNvGrpSpPr/>
        <p:nvPr/>
      </p:nvGrpSpPr>
      <p:grpSpPr>
        <a:xfrm>
          <a:off x="0" y="0"/>
          <a:ext cx="0" cy="0"/>
          <a:chOff x="0" y="0"/>
          <a:chExt cx="0" cy="0"/>
        </a:xfrm>
      </p:grpSpPr>
      <p:sp>
        <p:nvSpPr>
          <p:cNvPr id="54" name="Google Shape;54;p13"/>
          <p:cNvSpPr txBox="1"/>
          <p:nvPr/>
        </p:nvSpPr>
        <p:spPr>
          <a:xfrm>
            <a:off x="488350" y="1126400"/>
            <a:ext cx="7402800" cy="164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1" lang="en" sz="4000">
                <a:solidFill>
                  <a:schemeClr val="dk1"/>
                </a:solidFill>
                <a:latin typeface="Roboto"/>
                <a:ea typeface="Roboto"/>
                <a:cs typeface="Roboto"/>
                <a:sym typeface="Roboto"/>
              </a:rPr>
              <a:t>From Ambition to Impact: </a:t>
            </a:r>
            <a:r>
              <a:rPr b="1" lang="en" sz="4000">
                <a:solidFill>
                  <a:srgbClr val="C2447A"/>
                </a:solidFill>
                <a:latin typeface="Roboto"/>
                <a:ea typeface="Roboto"/>
                <a:cs typeface="Roboto"/>
                <a:sym typeface="Roboto"/>
              </a:rPr>
              <a:t>Safeguarding CEF 3’s Cross-Border Focus</a:t>
            </a:r>
            <a:endParaRPr b="1" i="0" sz="4000" u="none" cap="none" strike="noStrike">
              <a:solidFill>
                <a:srgbClr val="C2447A"/>
              </a:solidFill>
              <a:latin typeface="Roboto"/>
              <a:ea typeface="Roboto"/>
              <a:cs typeface="Roboto"/>
              <a:sym typeface="Roboto"/>
            </a:endParaRPr>
          </a:p>
        </p:txBody>
      </p:sp>
      <p:pic>
        <p:nvPicPr>
          <p:cNvPr id="55" name="Google Shape;55;p13"/>
          <p:cNvPicPr preferRelativeResize="0"/>
          <p:nvPr/>
        </p:nvPicPr>
        <p:blipFill rotWithShape="1">
          <a:blip r:embed="rId3">
            <a:alphaModFix/>
          </a:blip>
          <a:srcRect b="20222" l="0" r="0" t="20223"/>
          <a:stretch/>
        </p:blipFill>
        <p:spPr>
          <a:xfrm>
            <a:off x="387735" y="4333001"/>
            <a:ext cx="1804624" cy="501250"/>
          </a:xfrm>
          <a:prstGeom prst="rect">
            <a:avLst/>
          </a:prstGeom>
          <a:noFill/>
          <a:ln>
            <a:noFill/>
          </a:ln>
        </p:spPr>
      </p:pic>
      <p:sp>
        <p:nvSpPr>
          <p:cNvPr id="56" name="Google Shape;56;p13"/>
          <p:cNvSpPr txBox="1"/>
          <p:nvPr/>
        </p:nvSpPr>
        <p:spPr>
          <a:xfrm>
            <a:off x="526060" y="3463127"/>
            <a:ext cx="39804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500"/>
              <a:buFont typeface="Arial"/>
              <a:buNone/>
            </a:pPr>
            <a:r>
              <a:rPr lang="en" sz="1500">
                <a:solidFill>
                  <a:srgbClr val="C2447A"/>
                </a:solidFill>
                <a:latin typeface="Roboto"/>
                <a:ea typeface="Roboto"/>
                <a:cs typeface="Roboto"/>
                <a:sym typeface="Roboto"/>
              </a:rPr>
              <a:t>28</a:t>
            </a:r>
            <a:r>
              <a:rPr b="0" i="0" lang="en" sz="1500" u="none" cap="none" strike="noStrike">
                <a:solidFill>
                  <a:srgbClr val="C2447A"/>
                </a:solidFill>
                <a:latin typeface="Roboto"/>
                <a:ea typeface="Roboto"/>
                <a:cs typeface="Roboto"/>
                <a:sym typeface="Roboto"/>
              </a:rPr>
              <a:t>/</a:t>
            </a:r>
            <a:r>
              <a:rPr lang="en" sz="1500">
                <a:solidFill>
                  <a:srgbClr val="C2447A"/>
                </a:solidFill>
                <a:latin typeface="Roboto"/>
                <a:ea typeface="Roboto"/>
                <a:cs typeface="Roboto"/>
                <a:sym typeface="Roboto"/>
              </a:rPr>
              <a:t>01</a:t>
            </a:r>
            <a:r>
              <a:rPr b="0" i="0" lang="en" sz="1500" u="none" cap="none" strike="noStrike">
                <a:solidFill>
                  <a:srgbClr val="C2447A"/>
                </a:solidFill>
                <a:latin typeface="Roboto"/>
                <a:ea typeface="Roboto"/>
                <a:cs typeface="Roboto"/>
                <a:sym typeface="Roboto"/>
              </a:rPr>
              <a:t>/</a:t>
            </a:r>
            <a:r>
              <a:rPr lang="en" sz="1500">
                <a:solidFill>
                  <a:srgbClr val="C2447A"/>
                </a:solidFill>
                <a:latin typeface="Roboto"/>
                <a:ea typeface="Roboto"/>
                <a:cs typeface="Roboto"/>
                <a:sym typeface="Roboto"/>
              </a:rPr>
              <a:t>2026</a:t>
            </a:r>
            <a:endParaRPr b="0" i="0" sz="1500" u="none" cap="none" strike="noStrike">
              <a:solidFill>
                <a:srgbClr val="C2447A"/>
              </a:solidFill>
              <a:latin typeface="Roboto"/>
              <a:ea typeface="Roboto"/>
              <a:cs typeface="Roboto"/>
              <a:sym typeface="Roboto"/>
            </a:endParaRPr>
          </a:p>
        </p:txBody>
      </p:sp>
      <p:pic>
        <p:nvPicPr>
          <p:cNvPr id="57" name="Google Shape;57;p13"/>
          <p:cNvPicPr preferRelativeResize="0"/>
          <p:nvPr/>
        </p:nvPicPr>
        <p:blipFill rotWithShape="1">
          <a:blip r:embed="rId4">
            <a:alphaModFix/>
          </a:blip>
          <a:srcRect b="0" l="0" r="0" t="0"/>
          <a:stretch/>
        </p:blipFill>
        <p:spPr>
          <a:xfrm>
            <a:off x="6073951" y="0"/>
            <a:ext cx="3070048" cy="5143501"/>
          </a:xfrm>
          <a:prstGeom prst="rect">
            <a:avLst/>
          </a:prstGeom>
          <a:noFill/>
          <a:ln>
            <a:noFill/>
          </a:ln>
        </p:spPr>
      </p:pic>
      <p:sp>
        <p:nvSpPr>
          <p:cNvPr id="58" name="Google Shape;58;p13"/>
          <p:cNvSpPr txBox="1"/>
          <p:nvPr/>
        </p:nvSpPr>
        <p:spPr>
          <a:xfrm>
            <a:off x="526060" y="3158327"/>
            <a:ext cx="39804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500"/>
              <a:buFont typeface="Arial"/>
              <a:buNone/>
            </a:pPr>
            <a:r>
              <a:rPr lang="en" sz="1500">
                <a:solidFill>
                  <a:srgbClr val="C2447A"/>
                </a:solidFill>
                <a:latin typeface="Roboto"/>
                <a:ea typeface="Roboto"/>
                <a:cs typeface="Roboto"/>
                <a:sym typeface="Roboto"/>
              </a:rPr>
              <a:t>Policy paper</a:t>
            </a:r>
            <a:endParaRPr b="0" i="0" sz="1500" u="none" cap="none" strike="noStrike">
              <a:solidFill>
                <a:srgbClr val="C2447A"/>
              </a:solidFill>
              <a:latin typeface="Roboto"/>
              <a:ea typeface="Roboto"/>
              <a:cs typeface="Roboto"/>
              <a:sym typeface="Roboto"/>
            </a:endParaRPr>
          </a:p>
        </p:txBody>
      </p:sp>
      <p:sp>
        <p:nvSpPr>
          <p:cNvPr id="59" name="Google Shape;59;p13"/>
          <p:cNvSpPr txBox="1"/>
          <p:nvPr/>
        </p:nvSpPr>
        <p:spPr>
          <a:xfrm>
            <a:off x="488350" y="2415525"/>
            <a:ext cx="7535100" cy="742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t/>
            </a:r>
            <a:endParaRPr i="0" sz="3300" u="none" cap="none" strike="noStrike">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151" name="Shape 151"/>
        <p:cNvGrpSpPr/>
        <p:nvPr/>
      </p:nvGrpSpPr>
      <p:grpSpPr>
        <a:xfrm>
          <a:off x="0" y="0"/>
          <a:ext cx="0" cy="0"/>
          <a:chOff x="0" y="0"/>
          <a:chExt cx="0" cy="0"/>
        </a:xfrm>
      </p:grpSpPr>
      <p:pic>
        <p:nvPicPr>
          <p:cNvPr id="152" name="Google Shape;152;p22" title="LAV Porto Lisbon.jpg"/>
          <p:cNvPicPr preferRelativeResize="0"/>
          <p:nvPr/>
        </p:nvPicPr>
        <p:blipFill rotWithShape="1">
          <a:blip r:embed="rId3">
            <a:alphaModFix/>
          </a:blip>
          <a:srcRect b="0" l="6560" r="6551" t="0"/>
          <a:stretch/>
        </p:blipFill>
        <p:spPr>
          <a:xfrm>
            <a:off x="4781150" y="0"/>
            <a:ext cx="4362851" cy="4362850"/>
          </a:xfrm>
          <a:prstGeom prst="rect">
            <a:avLst/>
          </a:prstGeom>
          <a:noFill/>
          <a:ln>
            <a:noFill/>
          </a:ln>
        </p:spPr>
      </p:pic>
      <p:pic>
        <p:nvPicPr>
          <p:cNvPr id="153" name="Google Shape;153;p22"/>
          <p:cNvPicPr preferRelativeResize="0"/>
          <p:nvPr/>
        </p:nvPicPr>
        <p:blipFill rotWithShape="1">
          <a:blip r:embed="rId4">
            <a:alphaModFix/>
          </a:blip>
          <a:srcRect b="0" l="0" r="22928" t="0"/>
          <a:stretch/>
        </p:blipFill>
        <p:spPr>
          <a:xfrm>
            <a:off x="6774124" y="0"/>
            <a:ext cx="2369875" cy="5143500"/>
          </a:xfrm>
          <a:prstGeom prst="rect">
            <a:avLst/>
          </a:prstGeom>
          <a:noFill/>
          <a:ln>
            <a:noFill/>
          </a:ln>
        </p:spPr>
      </p:pic>
      <p:sp>
        <p:nvSpPr>
          <p:cNvPr id="154" name="Google Shape;154;p22"/>
          <p:cNvSpPr txBox="1"/>
          <p:nvPr/>
        </p:nvSpPr>
        <p:spPr>
          <a:xfrm>
            <a:off x="275600" y="395175"/>
            <a:ext cx="3879000" cy="912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3500"/>
              <a:buFont typeface="Arial"/>
              <a:buNone/>
            </a:pPr>
            <a:r>
              <a:rPr lang="en" sz="3500">
                <a:solidFill>
                  <a:schemeClr val="dk1"/>
                </a:solidFill>
                <a:latin typeface="Roboto Black"/>
                <a:ea typeface="Roboto Black"/>
                <a:cs typeface="Roboto Black"/>
                <a:sym typeface="Roboto Black"/>
              </a:rPr>
              <a:t>Maximising the CEF’s budget</a:t>
            </a:r>
            <a:r>
              <a:rPr lang="en" sz="3500">
                <a:solidFill>
                  <a:schemeClr val="dk1"/>
                </a:solidFill>
                <a:latin typeface="Roboto Black"/>
                <a:ea typeface="Roboto Black"/>
                <a:cs typeface="Roboto Black"/>
                <a:sym typeface="Roboto Black"/>
              </a:rPr>
              <a:t> </a:t>
            </a:r>
            <a:endParaRPr b="0" i="0" sz="3500" u="none" cap="none" strike="noStrike">
              <a:solidFill>
                <a:schemeClr val="dk1"/>
              </a:solidFill>
              <a:latin typeface="Roboto Black"/>
              <a:ea typeface="Roboto Black"/>
              <a:cs typeface="Roboto Black"/>
              <a:sym typeface="Roboto Black"/>
            </a:endParaRPr>
          </a:p>
        </p:txBody>
      </p:sp>
      <p:sp>
        <p:nvSpPr>
          <p:cNvPr id="155" name="Google Shape;155;p22"/>
          <p:cNvSpPr txBox="1"/>
          <p:nvPr/>
        </p:nvSpPr>
        <p:spPr>
          <a:xfrm>
            <a:off x="437224" y="4733450"/>
            <a:ext cx="44613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156" name="Google Shape;156;p22"/>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57" name="Google Shape;157;p22"/>
          <p:cNvSpPr txBox="1"/>
          <p:nvPr/>
        </p:nvSpPr>
        <p:spPr>
          <a:xfrm>
            <a:off x="275600" y="1722600"/>
            <a:ext cx="4362900" cy="2559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To prevent further cannibalisation of CEF 3 by flagship megaprojects, award criteria must be strengthened to fund only mature, construction-ready projects. </a:t>
            </a:r>
            <a:endParaRPr sz="1200">
              <a:solidFill>
                <a:schemeClr val="dk1"/>
              </a:solidFill>
              <a:latin typeface="Roboto"/>
              <a:ea typeface="Roboto"/>
              <a:cs typeface="Roboto"/>
              <a:sym typeface="Roboto"/>
            </a:endParaRPr>
          </a:p>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The Porto–Lisbon high-speed line, the </a:t>
            </a:r>
            <a:r>
              <a:rPr lang="en" sz="1200" u="sng">
                <a:solidFill>
                  <a:srgbClr val="1155CC"/>
                </a:solidFill>
                <a:latin typeface="Roboto"/>
                <a:ea typeface="Roboto"/>
                <a:cs typeface="Roboto"/>
                <a:sym typeface="Roboto"/>
                <a:hlinkClick r:id="rId5">
                  <a:extLst>
                    <a:ext uri="{A12FA001-AC4F-418D-AE19-62706E023703}">
                      <ahyp:hlinkClr val="tx"/>
                    </a:ext>
                  </a:extLst>
                </a:hlinkClick>
              </a:rPr>
              <a:t>single largest grant</a:t>
            </a:r>
            <a:r>
              <a:rPr lang="en" sz="1200">
                <a:solidFill>
                  <a:schemeClr val="dk1"/>
                </a:solidFill>
                <a:latin typeface="Roboto"/>
                <a:ea typeface="Roboto"/>
                <a:cs typeface="Roboto"/>
                <a:sym typeface="Roboto"/>
              </a:rPr>
              <a:t> of CEF 2 </a:t>
            </a:r>
            <a:r>
              <a:rPr lang="en" sz="1200">
                <a:solidFill>
                  <a:schemeClr val="dk1"/>
                </a:solidFill>
                <a:latin typeface="Roboto"/>
                <a:ea typeface="Roboto"/>
                <a:cs typeface="Roboto"/>
                <a:sym typeface="Roboto"/>
              </a:rPr>
              <a:t>(€813 million), is now delayed due to a proposed relocation of the Gaia station from a central, well-connected site to a peripheral area. This proposal undermines transport policy, threatens the construction timetable, and reduces passenger potential. </a:t>
            </a:r>
            <a:endParaRPr sz="1200">
              <a:solidFill>
                <a:schemeClr val="dk1"/>
              </a:solidFill>
              <a:latin typeface="Roboto"/>
              <a:ea typeface="Roboto"/>
              <a:cs typeface="Roboto"/>
              <a:sym typeface="Roboto"/>
            </a:endParaRPr>
          </a:p>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Such late changes in EU-funded projects should not be accepted under CEF 3.</a:t>
            </a:r>
            <a:endParaRPr sz="1200">
              <a:solidFill>
                <a:schemeClr val="dk1"/>
              </a:solidFill>
              <a:latin typeface="Roboto"/>
              <a:ea typeface="Roboto"/>
              <a:cs typeface="Roboto"/>
              <a:sym typeface="Roboto"/>
            </a:endParaRPr>
          </a:p>
        </p:txBody>
      </p:sp>
      <p:pic>
        <p:nvPicPr>
          <p:cNvPr id="158" name="Google Shape;158;p22"/>
          <p:cNvPicPr preferRelativeResize="0"/>
          <p:nvPr/>
        </p:nvPicPr>
        <p:blipFill rotWithShape="1">
          <a:blip r:embed="rId6">
            <a:alphaModFix/>
          </a:blip>
          <a:srcRect b="0" l="0" r="0" t="0"/>
          <a:stretch/>
        </p:blipFill>
        <p:spPr>
          <a:xfrm>
            <a:off x="7920255" y="4660332"/>
            <a:ext cx="953616" cy="444825"/>
          </a:xfrm>
          <a:prstGeom prst="rect">
            <a:avLst/>
          </a:prstGeom>
          <a:noFill/>
          <a:ln>
            <a:noFill/>
          </a:ln>
        </p:spPr>
      </p:pic>
      <p:sp>
        <p:nvSpPr>
          <p:cNvPr id="159" name="Google Shape;159;p22"/>
          <p:cNvSpPr txBox="1"/>
          <p:nvPr/>
        </p:nvSpPr>
        <p:spPr>
          <a:xfrm>
            <a:off x="4720904" y="4375194"/>
            <a:ext cx="2616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 sz="1000">
                <a:solidFill>
                  <a:schemeClr val="dk1"/>
                </a:solidFill>
                <a:latin typeface="Roboto"/>
                <a:ea typeface="Roboto"/>
                <a:cs typeface="Roboto"/>
                <a:sym typeface="Roboto"/>
              </a:rPr>
              <a:t>Figure 3: Porto-Lisbon HSL</a:t>
            </a:r>
            <a:endParaRPr sz="1000">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rPr lang="en" sz="1000">
                <a:solidFill>
                  <a:srgbClr val="7D7D7D"/>
                </a:solidFill>
                <a:latin typeface="Roboto"/>
                <a:ea typeface="Roboto"/>
                <a:cs typeface="Roboto"/>
                <a:sym typeface="Roboto"/>
              </a:rPr>
              <a:t>Source: </a:t>
            </a:r>
            <a:r>
              <a:rPr lang="en" sz="1000" u="sng">
                <a:solidFill>
                  <a:schemeClr val="hlink"/>
                </a:solidFill>
                <a:latin typeface="Roboto"/>
                <a:ea typeface="Roboto"/>
                <a:cs typeface="Roboto"/>
                <a:sym typeface="Roboto"/>
                <a:hlinkClick r:id="rId7"/>
              </a:rPr>
              <a:t>IP</a:t>
            </a:r>
            <a:endParaRPr i="0" sz="1000" u="none" cap="none" strike="noStrike">
              <a:solidFill>
                <a:srgbClr val="7D7D7D"/>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163" name="Shape 163"/>
        <p:cNvGrpSpPr/>
        <p:nvPr/>
      </p:nvGrpSpPr>
      <p:grpSpPr>
        <a:xfrm>
          <a:off x="0" y="0"/>
          <a:ext cx="0" cy="0"/>
          <a:chOff x="0" y="0"/>
          <a:chExt cx="0" cy="0"/>
        </a:xfrm>
      </p:grpSpPr>
      <p:pic>
        <p:nvPicPr>
          <p:cNvPr id="164" name="Google Shape;164;p23"/>
          <p:cNvPicPr preferRelativeResize="0"/>
          <p:nvPr/>
        </p:nvPicPr>
        <p:blipFill rotWithShape="1">
          <a:blip r:embed="rId3">
            <a:alphaModFix amt="10000"/>
          </a:blip>
          <a:srcRect b="0" l="0" r="0" t="0"/>
          <a:stretch/>
        </p:blipFill>
        <p:spPr>
          <a:xfrm flipH="1">
            <a:off x="0" y="0"/>
            <a:ext cx="3872825" cy="5143500"/>
          </a:xfrm>
          <a:prstGeom prst="rect">
            <a:avLst/>
          </a:prstGeom>
          <a:noFill/>
          <a:ln>
            <a:noFill/>
          </a:ln>
        </p:spPr>
      </p:pic>
      <p:sp>
        <p:nvSpPr>
          <p:cNvPr id="165" name="Google Shape;165;p23"/>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66" name="Google Shape;166;p23"/>
          <p:cNvSpPr txBox="1"/>
          <p:nvPr/>
        </p:nvSpPr>
        <p:spPr>
          <a:xfrm>
            <a:off x="275593" y="395175"/>
            <a:ext cx="8473200" cy="912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3500"/>
              <a:buFont typeface="Arial"/>
              <a:buNone/>
            </a:pPr>
            <a:r>
              <a:rPr lang="en" sz="3500">
                <a:solidFill>
                  <a:schemeClr val="dk1"/>
                </a:solidFill>
                <a:latin typeface="Roboto Black"/>
                <a:ea typeface="Roboto Black"/>
                <a:cs typeface="Roboto Black"/>
                <a:sym typeface="Roboto Black"/>
              </a:rPr>
              <a:t>R</a:t>
            </a:r>
            <a:r>
              <a:rPr lang="en" sz="3500">
                <a:solidFill>
                  <a:schemeClr val="dk1"/>
                </a:solidFill>
                <a:latin typeface="Roboto Black"/>
                <a:ea typeface="Roboto Black"/>
                <a:cs typeface="Roboto Black"/>
                <a:sym typeface="Roboto Black"/>
              </a:rPr>
              <a:t>ecommendations</a:t>
            </a:r>
            <a:endParaRPr b="0" i="0" sz="3500" u="none" cap="none" strike="noStrike">
              <a:solidFill>
                <a:schemeClr val="dk1"/>
              </a:solidFill>
              <a:latin typeface="Roboto Black"/>
              <a:ea typeface="Roboto Black"/>
              <a:cs typeface="Roboto Black"/>
              <a:sym typeface="Roboto Black"/>
            </a:endParaRPr>
          </a:p>
        </p:txBody>
      </p:sp>
      <p:pic>
        <p:nvPicPr>
          <p:cNvPr id="167" name="Google Shape;167;p23"/>
          <p:cNvPicPr preferRelativeResize="0"/>
          <p:nvPr/>
        </p:nvPicPr>
        <p:blipFill rotWithShape="1">
          <a:blip r:embed="rId4">
            <a:alphaModFix/>
          </a:blip>
          <a:srcRect b="0" l="0" r="0" t="0"/>
          <a:stretch/>
        </p:blipFill>
        <p:spPr>
          <a:xfrm>
            <a:off x="7920255" y="4660332"/>
            <a:ext cx="953616" cy="444825"/>
          </a:xfrm>
          <a:prstGeom prst="rect">
            <a:avLst/>
          </a:prstGeom>
          <a:noFill/>
          <a:ln>
            <a:noFill/>
          </a:ln>
        </p:spPr>
      </p:pic>
      <p:sp>
        <p:nvSpPr>
          <p:cNvPr id="168" name="Google Shape;168;p23"/>
          <p:cNvSpPr txBox="1"/>
          <p:nvPr/>
        </p:nvSpPr>
        <p:spPr>
          <a:xfrm>
            <a:off x="437223" y="4733450"/>
            <a:ext cx="47064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graphicFrame>
        <p:nvGraphicFramePr>
          <p:cNvPr id="169" name="Google Shape;169;p23"/>
          <p:cNvGraphicFramePr/>
          <p:nvPr/>
        </p:nvGraphicFramePr>
        <p:xfrm>
          <a:off x="455700" y="2032347"/>
          <a:ext cx="3000000" cy="3000000"/>
        </p:xfrm>
        <a:graphic>
          <a:graphicData uri="http://schemas.openxmlformats.org/drawingml/2006/table">
            <a:tbl>
              <a:tblPr>
                <a:noFill/>
                <a:tableStyleId>{21F47D8F-AEFE-4FA2-B508-BBE3D00BD5C3}</a:tableStyleId>
              </a:tblPr>
              <a:tblGrid>
                <a:gridCol w="1287100"/>
                <a:gridCol w="6945500"/>
              </a:tblGrid>
              <a:tr h="207575">
                <a:tc>
                  <a:txBody>
                    <a:bodyPr/>
                    <a:lstStyle/>
                    <a:p>
                      <a:pPr indent="0" lvl="0" marL="0" rtl="0" algn="l">
                        <a:spcBef>
                          <a:spcPts val="0"/>
                        </a:spcBef>
                        <a:spcAft>
                          <a:spcPts val="0"/>
                        </a:spcAft>
                        <a:buNone/>
                      </a:pPr>
                      <a:r>
                        <a:rPr b="1" lang="en" sz="3000">
                          <a:solidFill>
                            <a:srgbClr val="C2447A"/>
                          </a:solidFill>
                          <a:latin typeface="Roboto"/>
                          <a:ea typeface="Roboto"/>
                          <a:cs typeface="Roboto"/>
                          <a:sym typeface="Roboto"/>
                        </a:rPr>
                        <a:t>1</a:t>
                      </a:r>
                      <a:endParaRPr b="1" sz="3000">
                        <a:solidFill>
                          <a:srgbClr val="C2447A"/>
                        </a:solidFill>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8754"/>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C2447A"/>
                          </a:solidFill>
                          <a:latin typeface="Roboto"/>
                          <a:ea typeface="Roboto"/>
                          <a:cs typeface="Roboto"/>
                          <a:sym typeface="Roboto"/>
                        </a:rPr>
                        <a:t>Explicitly define the indicative list of cross-border projects as preferential</a:t>
                      </a:r>
                      <a:r>
                        <a:rPr lang="en">
                          <a:latin typeface="Roboto"/>
                          <a:ea typeface="Roboto"/>
                          <a:cs typeface="Roboto"/>
                          <a:sym typeface="Roboto"/>
                        </a:rPr>
                        <a:t> to cement the CEF’s focus on international links</a:t>
                      </a:r>
                      <a:endParaRPr>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8754"/>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3000">
                          <a:solidFill>
                            <a:srgbClr val="C2447A"/>
                          </a:solidFill>
                          <a:latin typeface="Roboto"/>
                          <a:ea typeface="Roboto"/>
                          <a:cs typeface="Roboto"/>
                          <a:sym typeface="Roboto"/>
                        </a:rPr>
                        <a:t>2</a:t>
                      </a:r>
                      <a:endParaRPr b="1" sz="3000">
                        <a:solidFill>
                          <a:srgbClr val="C2447A"/>
                        </a:solidFill>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8754"/>
                      </a:solidFill>
                      <a:prstDash val="solid"/>
                      <a:round/>
                      <a:headEnd len="sm" w="sm" type="none"/>
                      <a:tailEnd len="sm" w="sm" type="none"/>
                    </a:lnT>
                    <a:lnB cap="flat" cmpd="sng" w="12700">
                      <a:solidFill>
                        <a:srgbClr val="FF8754"/>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C2447A"/>
                          </a:solidFill>
                          <a:latin typeface="Roboto"/>
                          <a:ea typeface="Roboto"/>
                          <a:cs typeface="Roboto"/>
                          <a:sym typeface="Roboto"/>
                        </a:rPr>
                        <a:t>Keep the maximum cohesion co-funding rate at 75% </a:t>
                      </a:r>
                      <a:r>
                        <a:rPr lang="en">
                          <a:solidFill>
                            <a:schemeClr val="dk1"/>
                          </a:solidFill>
                          <a:latin typeface="Roboto"/>
                          <a:ea typeface="Roboto"/>
                          <a:cs typeface="Roboto"/>
                          <a:sym typeface="Roboto"/>
                        </a:rPr>
                        <a:t>to free up funds for additional projects</a:t>
                      </a:r>
                      <a:endParaRPr>
                        <a:solidFill>
                          <a:schemeClr val="dk1"/>
                        </a:solidFill>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8754"/>
                      </a:solidFill>
                      <a:prstDash val="solid"/>
                      <a:round/>
                      <a:headEnd len="sm" w="sm" type="none"/>
                      <a:tailEnd len="sm" w="sm" type="none"/>
                    </a:lnT>
                    <a:lnB cap="flat" cmpd="sng" w="12700">
                      <a:solidFill>
                        <a:srgbClr val="FF8754"/>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sz="3000">
                          <a:solidFill>
                            <a:srgbClr val="C2447A"/>
                          </a:solidFill>
                          <a:latin typeface="Roboto"/>
                          <a:ea typeface="Roboto"/>
                          <a:cs typeface="Roboto"/>
                          <a:sym typeface="Roboto"/>
                        </a:rPr>
                        <a:t>3</a:t>
                      </a:r>
                      <a:endParaRPr b="1" sz="3000">
                        <a:solidFill>
                          <a:srgbClr val="C2447A"/>
                        </a:solidFill>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8754"/>
                      </a:solidFill>
                      <a:prstDash val="solid"/>
                      <a:round/>
                      <a:headEnd len="sm" w="sm" type="none"/>
                      <a:tailEnd len="sm" w="sm" type="none"/>
                    </a:lnT>
                    <a:lnB cap="flat" cmpd="sng" w="12700">
                      <a:solidFill>
                        <a:srgbClr val="FF8754"/>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C2447A"/>
                          </a:solidFill>
                          <a:latin typeface="Roboto"/>
                          <a:ea typeface="Roboto"/>
                          <a:cs typeface="Roboto"/>
                          <a:sym typeface="Roboto"/>
                        </a:rPr>
                        <a:t>Ensure that only mature projects get selected for funding </a:t>
                      </a:r>
                      <a:r>
                        <a:rPr lang="en">
                          <a:solidFill>
                            <a:schemeClr val="dk1"/>
                          </a:solidFill>
                          <a:latin typeface="Roboto"/>
                          <a:ea typeface="Roboto"/>
                          <a:cs typeface="Roboto"/>
                          <a:sym typeface="Roboto"/>
                        </a:rPr>
                        <a:t>to avoid costly delays that could jeopardise the core network’s conclusion</a:t>
                      </a:r>
                      <a:endParaRPr>
                        <a:solidFill>
                          <a:schemeClr val="dk1"/>
                        </a:solidFill>
                        <a:latin typeface="Roboto"/>
                        <a:ea typeface="Roboto"/>
                        <a:cs typeface="Roboto"/>
                        <a:sym typeface="Roboto"/>
                      </a:endParaRPr>
                    </a:p>
                  </a:txBody>
                  <a:tcPr marT="63500" marB="63500" marR="63500" marL="63500" anchor="ctr">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8754"/>
                      </a:solidFill>
                      <a:prstDash val="solid"/>
                      <a:round/>
                      <a:headEnd len="sm" w="sm" type="none"/>
                      <a:tailEnd len="sm" w="sm" type="none"/>
                    </a:lnT>
                    <a:lnB cap="flat" cmpd="sng" w="12700">
                      <a:solidFill>
                        <a:srgbClr val="FF8754"/>
                      </a:solidFill>
                      <a:prstDash val="solid"/>
                      <a:round/>
                      <a:headEnd len="sm" w="sm" type="none"/>
                      <a:tailEnd len="sm" w="sm" type="none"/>
                    </a:lnB>
                  </a:tcPr>
                </a:tc>
              </a:tr>
            </a:tbl>
          </a:graphicData>
        </a:graphic>
      </p:graphicFrame>
      <p:sp>
        <p:nvSpPr>
          <p:cNvPr id="170" name="Google Shape;170;p23"/>
          <p:cNvSpPr txBox="1"/>
          <p:nvPr/>
        </p:nvSpPr>
        <p:spPr>
          <a:xfrm>
            <a:off x="395300" y="1154640"/>
            <a:ext cx="80559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An ambitious CEF 3 is the only way to achieve the completion of the TEN-T’s core network in a reasonable timeframe</a:t>
            </a:r>
            <a:r>
              <a:rPr b="1" lang="en">
                <a:solidFill>
                  <a:schemeClr val="dk1"/>
                </a:solidFill>
                <a:latin typeface="Roboto"/>
                <a:ea typeface="Roboto"/>
                <a:cs typeface="Roboto"/>
                <a:sym typeface="Roboto"/>
              </a:rPr>
              <a:t>. T&amp;E calls to: </a:t>
            </a:r>
            <a:endParaRPr>
              <a:solidFill>
                <a:schemeClr val="dk1"/>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marR="0" rtl="0" algn="l">
              <a:lnSpc>
                <a:spcPct val="115000"/>
              </a:lnSpc>
              <a:spcBef>
                <a:spcPts val="0"/>
              </a:spcBef>
              <a:spcAft>
                <a:spcPts val="0"/>
              </a:spcAft>
              <a:buClr>
                <a:srgbClr val="000000"/>
              </a:buClr>
              <a:buSzPts val="1200"/>
              <a:buFont typeface="Arial"/>
              <a:buNone/>
            </a:pPr>
            <a:r>
              <a:t/>
            </a:r>
            <a:endParaRPr sz="13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174" name="Shape 174"/>
        <p:cNvGrpSpPr/>
        <p:nvPr/>
      </p:nvGrpSpPr>
      <p:grpSpPr>
        <a:xfrm>
          <a:off x="0" y="0"/>
          <a:ext cx="0" cy="0"/>
          <a:chOff x="0" y="0"/>
          <a:chExt cx="0" cy="0"/>
        </a:xfrm>
      </p:grpSpPr>
      <p:sp>
        <p:nvSpPr>
          <p:cNvPr id="175" name="Google Shape;175;p24"/>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pic>
        <p:nvPicPr>
          <p:cNvPr id="176" name="Google Shape;176;p24"/>
          <p:cNvPicPr preferRelativeResize="0"/>
          <p:nvPr/>
        </p:nvPicPr>
        <p:blipFill rotWithShape="1">
          <a:blip r:embed="rId3">
            <a:alphaModFix/>
          </a:blip>
          <a:srcRect b="0" l="0" r="0" t="0"/>
          <a:stretch/>
        </p:blipFill>
        <p:spPr>
          <a:xfrm>
            <a:off x="5271175" y="0"/>
            <a:ext cx="3872825" cy="5143500"/>
          </a:xfrm>
          <a:prstGeom prst="rect">
            <a:avLst/>
          </a:prstGeom>
          <a:noFill/>
          <a:ln>
            <a:noFill/>
          </a:ln>
        </p:spPr>
      </p:pic>
      <p:pic>
        <p:nvPicPr>
          <p:cNvPr id="177" name="Google Shape;177;p24"/>
          <p:cNvPicPr preferRelativeResize="0"/>
          <p:nvPr/>
        </p:nvPicPr>
        <p:blipFill rotWithShape="1">
          <a:blip r:embed="rId4">
            <a:alphaModFix/>
          </a:blip>
          <a:srcRect b="0" l="0" r="0" t="0"/>
          <a:stretch/>
        </p:blipFill>
        <p:spPr>
          <a:xfrm>
            <a:off x="7920255" y="4660332"/>
            <a:ext cx="953616" cy="444825"/>
          </a:xfrm>
          <a:prstGeom prst="rect">
            <a:avLst/>
          </a:prstGeom>
          <a:noFill/>
          <a:ln>
            <a:noFill/>
          </a:ln>
        </p:spPr>
      </p:pic>
      <p:sp>
        <p:nvSpPr>
          <p:cNvPr id="178" name="Google Shape;178;p24"/>
          <p:cNvSpPr txBox="1"/>
          <p:nvPr/>
        </p:nvSpPr>
        <p:spPr>
          <a:xfrm>
            <a:off x="437224" y="4733450"/>
            <a:ext cx="42366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179" name="Google Shape;179;p24"/>
          <p:cNvSpPr txBox="1"/>
          <p:nvPr/>
        </p:nvSpPr>
        <p:spPr>
          <a:xfrm>
            <a:off x="275600" y="147281"/>
            <a:ext cx="5690100" cy="42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Arial"/>
              <a:buNone/>
            </a:pPr>
            <a:r>
              <a:rPr lang="en" sz="1500">
                <a:solidFill>
                  <a:schemeClr val="dk1"/>
                </a:solidFill>
                <a:latin typeface="Roboto"/>
                <a:ea typeface="Roboto"/>
                <a:cs typeface="Roboto"/>
                <a:sym typeface="Roboto"/>
              </a:rPr>
              <a:t>Transport &amp; Environment </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rPr lang="en" sz="1200">
                <a:solidFill>
                  <a:schemeClr val="dk1"/>
                </a:solidFill>
                <a:latin typeface="Roboto"/>
                <a:ea typeface="Roboto"/>
                <a:cs typeface="Roboto"/>
                <a:sym typeface="Roboto"/>
              </a:rPr>
              <a:t>Published: 28th January 2026</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rPr lang="en" sz="1200">
                <a:solidFill>
                  <a:schemeClr val="dk1"/>
                </a:solidFill>
                <a:latin typeface="Roboto"/>
                <a:ea typeface="Roboto"/>
                <a:cs typeface="Roboto"/>
                <a:sym typeface="Roboto"/>
              </a:rPr>
              <a:t>Authors: </a:t>
            </a:r>
            <a:r>
              <a:rPr lang="en" sz="1200">
                <a:solidFill>
                  <a:schemeClr val="dk1"/>
                </a:solidFill>
                <a:latin typeface="Roboto"/>
                <a:ea typeface="Roboto"/>
                <a:cs typeface="Roboto"/>
                <a:sym typeface="Roboto"/>
              </a:rPr>
              <a:t>Carlos Rico</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rPr lang="en" sz="1200">
                <a:solidFill>
                  <a:schemeClr val="dk1"/>
                </a:solidFill>
                <a:latin typeface="Roboto"/>
                <a:ea typeface="Roboto"/>
                <a:cs typeface="Roboto"/>
                <a:sym typeface="Roboto"/>
              </a:rPr>
              <a:t>Data visualisation: Thomas Enriquez, Cristina Pita  </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rPr lang="en" sz="1200">
                <a:solidFill>
                  <a:schemeClr val="dk1"/>
                </a:solidFill>
                <a:latin typeface="Roboto"/>
                <a:ea typeface="Roboto"/>
                <a:cs typeface="Roboto"/>
                <a:sym typeface="Roboto"/>
              </a:rPr>
              <a:t>Editeur responsable: William Todts, Executive Director</a:t>
            </a:r>
            <a:br>
              <a:rPr lang="en" sz="1200">
                <a:solidFill>
                  <a:schemeClr val="dk1"/>
                </a:solidFill>
                <a:latin typeface="Roboto"/>
                <a:ea typeface="Roboto"/>
                <a:cs typeface="Roboto"/>
                <a:sym typeface="Roboto"/>
              </a:rPr>
            </a:br>
            <a:r>
              <a:rPr lang="en" sz="1200">
                <a:solidFill>
                  <a:schemeClr val="dk1"/>
                </a:solidFill>
                <a:latin typeface="Roboto"/>
                <a:ea typeface="Roboto"/>
                <a:cs typeface="Roboto"/>
                <a:sym typeface="Roboto"/>
              </a:rPr>
              <a:t>© 2025 European Federation for Transport and Environment AISBL </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rPr b="1" lang="en" sz="1200">
                <a:solidFill>
                  <a:schemeClr val="dk1"/>
                </a:solidFill>
                <a:latin typeface="Roboto"/>
                <a:ea typeface="Roboto"/>
                <a:cs typeface="Roboto"/>
                <a:sym typeface="Roboto"/>
              </a:rPr>
              <a:t>To cite this report </a:t>
            </a:r>
            <a:br>
              <a:rPr b="1" lang="en" sz="1200">
                <a:solidFill>
                  <a:schemeClr val="dk1"/>
                </a:solidFill>
                <a:latin typeface="Roboto"/>
                <a:ea typeface="Roboto"/>
                <a:cs typeface="Roboto"/>
                <a:sym typeface="Roboto"/>
              </a:rPr>
            </a:br>
            <a:r>
              <a:rPr lang="en" sz="1200">
                <a:solidFill>
                  <a:schemeClr val="dk1"/>
                </a:solidFill>
                <a:latin typeface="Roboto"/>
                <a:ea typeface="Roboto"/>
                <a:cs typeface="Roboto"/>
                <a:sym typeface="Roboto"/>
              </a:rPr>
              <a:t>Transport &amp; Environment (2026). From Ambition to Impact: Safeguarding CEF 3’s Cross-Border Focus</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rPr b="1" lang="en" sz="1500">
                <a:solidFill>
                  <a:schemeClr val="dk1"/>
                </a:solidFill>
                <a:latin typeface="Roboto"/>
                <a:ea typeface="Roboto"/>
                <a:cs typeface="Roboto"/>
                <a:sym typeface="Roboto"/>
              </a:rPr>
              <a:t>Further information </a:t>
            </a:r>
            <a:br>
              <a:rPr lang="en" sz="1200">
                <a:solidFill>
                  <a:schemeClr val="dk1"/>
                </a:solidFill>
                <a:latin typeface="Roboto"/>
                <a:ea typeface="Roboto"/>
                <a:cs typeface="Roboto"/>
                <a:sym typeface="Roboto"/>
              </a:rPr>
            </a:br>
            <a:r>
              <a:rPr lang="en" sz="1200">
                <a:solidFill>
                  <a:schemeClr val="dk1"/>
                </a:solidFill>
                <a:latin typeface="Roboto"/>
                <a:ea typeface="Roboto"/>
                <a:cs typeface="Roboto"/>
                <a:sym typeface="Roboto"/>
              </a:rPr>
              <a:t>Gonzalo Cachero - Communications Officer </a:t>
            </a:r>
            <a:br>
              <a:rPr lang="en" sz="1200">
                <a:solidFill>
                  <a:schemeClr val="dk1"/>
                </a:solidFill>
                <a:latin typeface="Roboto"/>
                <a:ea typeface="Roboto"/>
                <a:cs typeface="Roboto"/>
                <a:sym typeface="Roboto"/>
              </a:rPr>
            </a:br>
            <a:r>
              <a:rPr lang="en" sz="1200">
                <a:solidFill>
                  <a:schemeClr val="dk1"/>
                </a:solidFill>
                <a:latin typeface="Roboto"/>
                <a:ea typeface="Roboto"/>
                <a:cs typeface="Roboto"/>
                <a:sym typeface="Roboto"/>
              </a:rPr>
              <a:t>Transport &amp; Environment </a:t>
            </a:r>
            <a:br>
              <a:rPr lang="en" sz="1200">
                <a:solidFill>
                  <a:schemeClr val="dk1"/>
                </a:solidFill>
                <a:latin typeface="Roboto"/>
                <a:ea typeface="Roboto"/>
                <a:cs typeface="Roboto"/>
                <a:sym typeface="Roboto"/>
              </a:rPr>
            </a:br>
            <a:r>
              <a:rPr lang="en" sz="1200">
                <a:solidFill>
                  <a:schemeClr val="dk1"/>
                </a:solidFill>
                <a:latin typeface="Roboto"/>
                <a:ea typeface="Roboto"/>
                <a:cs typeface="Roboto"/>
                <a:sym typeface="Roboto"/>
              </a:rPr>
              <a:t>gonzalo.cachero@transportenvironment.org </a:t>
            </a:r>
            <a:br>
              <a:rPr lang="en" sz="1200">
                <a:solidFill>
                  <a:schemeClr val="dk1"/>
                </a:solidFill>
                <a:latin typeface="Roboto"/>
                <a:ea typeface="Roboto"/>
                <a:cs typeface="Roboto"/>
                <a:sym typeface="Roboto"/>
              </a:rPr>
            </a:br>
            <a:r>
              <a:rPr lang="en" sz="1200" u="sng">
                <a:solidFill>
                  <a:schemeClr val="hlink"/>
                </a:solidFill>
                <a:latin typeface="Roboto"/>
                <a:ea typeface="Roboto"/>
                <a:cs typeface="Roboto"/>
                <a:sym typeface="Roboto"/>
                <a:hlinkClick r:id="rId5"/>
              </a:rPr>
              <a:t>www.transportenvironment.org</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t/>
            </a:r>
            <a:endParaRPr sz="120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600"/>
              <a:buFont typeface="Arial"/>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600"/>
              <a:buFont typeface="Arial"/>
              <a:buNone/>
            </a:pPr>
            <a:r>
              <a:t/>
            </a:r>
            <a:endParaRPr sz="12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mt="10000"/>
          </a:blip>
          <a:srcRect b="0" l="0" r="27071" t="0"/>
          <a:stretch/>
        </p:blipFill>
        <p:spPr>
          <a:xfrm>
            <a:off x="6905050" y="0"/>
            <a:ext cx="2238950" cy="5143501"/>
          </a:xfrm>
          <a:prstGeom prst="rect">
            <a:avLst/>
          </a:prstGeom>
          <a:noFill/>
          <a:ln>
            <a:noFill/>
          </a:ln>
        </p:spPr>
      </p:pic>
      <p:sp>
        <p:nvSpPr>
          <p:cNvPr id="65" name="Google Shape;65;p14"/>
          <p:cNvSpPr txBox="1"/>
          <p:nvPr/>
        </p:nvSpPr>
        <p:spPr>
          <a:xfrm>
            <a:off x="275600" y="377230"/>
            <a:ext cx="8473200" cy="659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3500"/>
              <a:buFont typeface="Arial"/>
              <a:buNone/>
            </a:pPr>
            <a:r>
              <a:rPr lang="en" sz="3500">
                <a:solidFill>
                  <a:schemeClr val="dk1"/>
                </a:solidFill>
                <a:latin typeface="Roboto Black"/>
                <a:ea typeface="Roboto Black"/>
                <a:cs typeface="Roboto Black"/>
                <a:sym typeface="Roboto Black"/>
              </a:rPr>
              <a:t>Expanding the reach of the CEF without endangering EU rail integration</a:t>
            </a:r>
            <a:endParaRPr b="0" i="0" sz="3500" u="none" cap="none" strike="noStrike">
              <a:solidFill>
                <a:schemeClr val="dk1"/>
              </a:solidFill>
              <a:latin typeface="Roboto Black"/>
              <a:ea typeface="Roboto Black"/>
              <a:cs typeface="Roboto Black"/>
              <a:sym typeface="Roboto Black"/>
            </a:endParaRPr>
          </a:p>
        </p:txBody>
      </p:sp>
      <p:sp>
        <p:nvSpPr>
          <p:cNvPr id="66" name="Google Shape;66;p14"/>
          <p:cNvSpPr txBox="1"/>
          <p:nvPr/>
        </p:nvSpPr>
        <p:spPr>
          <a:xfrm>
            <a:off x="275600" y="1674025"/>
            <a:ext cx="3917400" cy="3676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000"/>
              </a:spcAft>
              <a:buClr>
                <a:srgbClr val="000000"/>
              </a:buClr>
              <a:buSzPts val="1600"/>
              <a:buFont typeface="Arial"/>
              <a:buNone/>
            </a:pPr>
            <a:r>
              <a:rPr b="1" lang="en" sz="1600">
                <a:solidFill>
                  <a:schemeClr val="dk1"/>
                </a:solidFill>
                <a:latin typeface="Roboto"/>
                <a:ea typeface="Roboto"/>
                <a:cs typeface="Roboto"/>
                <a:sym typeface="Roboto"/>
              </a:rPr>
              <a:t>The European Commission has proposed the </a:t>
            </a:r>
            <a:r>
              <a:rPr b="1" lang="en" sz="1600">
                <a:solidFill>
                  <a:srgbClr val="C2447A"/>
                </a:solidFill>
                <a:latin typeface="Roboto"/>
                <a:ea typeface="Roboto"/>
                <a:cs typeface="Roboto"/>
                <a:sym typeface="Roboto"/>
              </a:rPr>
              <a:t>doubling of the CEF’s resources </a:t>
            </a:r>
            <a:r>
              <a:rPr b="1" lang="en" sz="1600">
                <a:solidFill>
                  <a:schemeClr val="dk1"/>
                </a:solidFill>
                <a:latin typeface="Roboto"/>
                <a:ea typeface="Roboto"/>
                <a:cs typeface="Roboto"/>
                <a:sym typeface="Roboto"/>
              </a:rPr>
              <a:t>to meet the higher ambition resulting from the TEN-T’s revision and our mounting climate and security needs</a:t>
            </a:r>
            <a:r>
              <a:rPr b="1" lang="en" sz="1600">
                <a:solidFill>
                  <a:schemeClr val="dk1"/>
                </a:solidFill>
                <a:latin typeface="Roboto"/>
                <a:ea typeface="Roboto"/>
                <a:cs typeface="Roboto"/>
                <a:sym typeface="Roboto"/>
              </a:rPr>
              <a:t>. </a:t>
            </a:r>
            <a:endParaRPr b="1" sz="1600">
              <a:solidFill>
                <a:schemeClr val="dk1"/>
              </a:solidFill>
              <a:latin typeface="Roboto"/>
              <a:ea typeface="Roboto"/>
              <a:cs typeface="Roboto"/>
              <a:sym typeface="Roboto"/>
            </a:endParaRPr>
          </a:p>
        </p:txBody>
      </p:sp>
      <p:pic>
        <p:nvPicPr>
          <p:cNvPr id="67" name="Google Shape;67;p14"/>
          <p:cNvPicPr preferRelativeResize="0"/>
          <p:nvPr/>
        </p:nvPicPr>
        <p:blipFill rotWithShape="1">
          <a:blip r:embed="rId4">
            <a:alphaModFix/>
          </a:blip>
          <a:srcRect b="0" l="0" r="0" t="0"/>
          <a:stretch/>
        </p:blipFill>
        <p:spPr>
          <a:xfrm>
            <a:off x="7920255" y="4660332"/>
            <a:ext cx="953616" cy="444825"/>
          </a:xfrm>
          <a:prstGeom prst="rect">
            <a:avLst/>
          </a:prstGeom>
          <a:noFill/>
          <a:ln>
            <a:noFill/>
          </a:ln>
        </p:spPr>
      </p:pic>
      <p:sp>
        <p:nvSpPr>
          <p:cNvPr id="68" name="Google Shape;68;p14"/>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69" name="Google Shape;69;p14"/>
          <p:cNvSpPr txBox="1"/>
          <p:nvPr/>
        </p:nvSpPr>
        <p:spPr>
          <a:xfrm>
            <a:off x="437224" y="4733450"/>
            <a:ext cx="43314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70" name="Google Shape;70;p14"/>
          <p:cNvSpPr txBox="1"/>
          <p:nvPr/>
        </p:nvSpPr>
        <p:spPr>
          <a:xfrm>
            <a:off x="4470650" y="1674027"/>
            <a:ext cx="3980400" cy="25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Arial"/>
              <a:buNone/>
            </a:pPr>
            <a:r>
              <a:rPr lang="en" sz="1200">
                <a:solidFill>
                  <a:schemeClr val="dk1"/>
                </a:solidFill>
                <a:latin typeface="Roboto"/>
                <a:ea typeface="Roboto"/>
                <a:cs typeface="Roboto"/>
                <a:sym typeface="Roboto"/>
              </a:rPr>
              <a:t>But resources will still be limited. The CEF 3’s </a:t>
            </a:r>
            <a:r>
              <a:rPr lang="en" sz="1200" u="sng">
                <a:solidFill>
                  <a:srgbClr val="1155CC"/>
                </a:solidFill>
                <a:latin typeface="Roboto"/>
                <a:ea typeface="Roboto"/>
                <a:cs typeface="Roboto"/>
                <a:sym typeface="Roboto"/>
                <a:hlinkClick r:id="rId5">
                  <a:extLst>
                    <a:ext uri="{A12FA001-AC4F-418D-AE19-62706E023703}">
                      <ahyp:hlinkClr val="tx"/>
                    </a:ext>
                  </a:extLst>
                </a:hlinkClick>
              </a:rPr>
              <a:t>proposal</a:t>
            </a:r>
            <a:r>
              <a:rPr lang="en" sz="1200">
                <a:solidFill>
                  <a:schemeClr val="dk1"/>
                </a:solidFill>
                <a:latin typeface="Roboto"/>
                <a:ea typeface="Roboto"/>
                <a:cs typeface="Roboto"/>
                <a:sym typeface="Roboto"/>
              </a:rPr>
              <a:t> consists of 51.5 billion for transport but </a:t>
            </a:r>
            <a:r>
              <a:rPr lang="en" sz="1200" u="sng">
                <a:solidFill>
                  <a:srgbClr val="1155CC"/>
                </a:solidFill>
                <a:latin typeface="Roboto"/>
                <a:ea typeface="Roboto"/>
                <a:cs typeface="Roboto"/>
                <a:sym typeface="Roboto"/>
                <a:hlinkClick r:id="rId6">
                  <a:extLst>
                    <a:ext uri="{A12FA001-AC4F-418D-AE19-62706E023703}">
                      <ahyp:hlinkClr val="tx"/>
                    </a:ext>
                  </a:extLst>
                </a:hlinkClick>
              </a:rPr>
              <a:t>costs</a:t>
            </a:r>
            <a:r>
              <a:rPr lang="en" sz="1200">
                <a:solidFill>
                  <a:schemeClr val="dk1"/>
                </a:solidFill>
                <a:latin typeface="Roboto"/>
                <a:ea typeface="Roboto"/>
                <a:cs typeface="Roboto"/>
                <a:sym typeface="Roboto"/>
              </a:rPr>
              <a:t> for the core TEN-T’s deployment are estimated at 515 billion, 10 times more.</a:t>
            </a:r>
            <a:endParaRPr sz="1200">
              <a:solidFill>
                <a:schemeClr val="dk1"/>
              </a:solidFill>
              <a:latin typeface="Roboto"/>
              <a:ea typeface="Roboto"/>
              <a:cs typeface="Roboto"/>
              <a:sym typeface="Roboto"/>
            </a:endParaRPr>
          </a:p>
          <a:p>
            <a:pPr indent="0" lvl="0" marL="0" rtl="0" algn="l">
              <a:lnSpc>
                <a:spcPct val="115000"/>
              </a:lnSpc>
              <a:spcBef>
                <a:spcPts val="1000"/>
              </a:spcBef>
              <a:spcAft>
                <a:spcPts val="1000"/>
              </a:spcAft>
              <a:buClr>
                <a:schemeClr val="dk1"/>
              </a:buClr>
              <a:buSzPts val="1200"/>
              <a:buFont typeface="Arial"/>
              <a:buNone/>
            </a:pPr>
            <a:r>
              <a:t/>
            </a:r>
            <a:endParaRPr sz="12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74" name="Shape 74"/>
        <p:cNvGrpSpPr/>
        <p:nvPr/>
      </p:nvGrpSpPr>
      <p:grpSpPr>
        <a:xfrm>
          <a:off x="0" y="0"/>
          <a:ext cx="0" cy="0"/>
          <a:chOff x="0" y="0"/>
          <a:chExt cx="0" cy="0"/>
        </a:xfrm>
      </p:grpSpPr>
      <p:pic>
        <p:nvPicPr>
          <p:cNvPr id="75" name="Google Shape;75;p15"/>
          <p:cNvPicPr preferRelativeResize="0"/>
          <p:nvPr/>
        </p:nvPicPr>
        <p:blipFill rotWithShape="1">
          <a:blip r:embed="rId3">
            <a:alphaModFix amt="10000"/>
          </a:blip>
          <a:srcRect b="0" l="0" r="27071" t="0"/>
          <a:stretch/>
        </p:blipFill>
        <p:spPr>
          <a:xfrm>
            <a:off x="6905050" y="0"/>
            <a:ext cx="2238950" cy="5143501"/>
          </a:xfrm>
          <a:prstGeom prst="rect">
            <a:avLst/>
          </a:prstGeom>
          <a:noFill/>
          <a:ln>
            <a:noFill/>
          </a:ln>
        </p:spPr>
      </p:pic>
      <p:pic>
        <p:nvPicPr>
          <p:cNvPr id="76" name="Google Shape;76;p15"/>
          <p:cNvPicPr preferRelativeResize="0"/>
          <p:nvPr/>
        </p:nvPicPr>
        <p:blipFill rotWithShape="1">
          <a:blip r:embed="rId4">
            <a:alphaModFix/>
          </a:blip>
          <a:srcRect b="0" l="0" r="0" t="0"/>
          <a:stretch/>
        </p:blipFill>
        <p:spPr>
          <a:xfrm>
            <a:off x="7920255" y="4660332"/>
            <a:ext cx="953616" cy="444825"/>
          </a:xfrm>
          <a:prstGeom prst="rect">
            <a:avLst/>
          </a:prstGeom>
          <a:noFill/>
          <a:ln>
            <a:noFill/>
          </a:ln>
        </p:spPr>
      </p:pic>
      <p:sp>
        <p:nvSpPr>
          <p:cNvPr id="77" name="Google Shape;77;p15"/>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78" name="Google Shape;78;p15"/>
          <p:cNvSpPr txBox="1"/>
          <p:nvPr/>
        </p:nvSpPr>
        <p:spPr>
          <a:xfrm>
            <a:off x="437224" y="4733450"/>
            <a:ext cx="42723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79" name="Google Shape;79;p15"/>
          <p:cNvSpPr txBox="1"/>
          <p:nvPr/>
        </p:nvSpPr>
        <p:spPr>
          <a:xfrm>
            <a:off x="4470650" y="1592952"/>
            <a:ext cx="3980400" cy="25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This split has advantages and drawbacks: </a:t>
            </a:r>
            <a:endParaRPr sz="1200">
              <a:solidFill>
                <a:schemeClr val="dk1"/>
              </a:solidFill>
              <a:latin typeface="Roboto"/>
              <a:ea typeface="Roboto"/>
              <a:cs typeface="Roboto"/>
              <a:sym typeface="Roboto"/>
            </a:endParaRPr>
          </a:p>
          <a:p>
            <a:pPr indent="-304800" lvl="0" marL="457200" rtl="0" algn="l">
              <a:lnSpc>
                <a:spcPct val="115000"/>
              </a:lnSpc>
              <a:spcBef>
                <a:spcPts val="1000"/>
              </a:spcBef>
              <a:spcAft>
                <a:spcPts val="0"/>
              </a:spcAft>
              <a:buClr>
                <a:srgbClr val="C2447A"/>
              </a:buClr>
              <a:buSzPts val="1200"/>
              <a:buFont typeface="Roboto"/>
              <a:buChar char="●"/>
            </a:pPr>
            <a:r>
              <a:rPr lang="en" sz="1200">
                <a:solidFill>
                  <a:schemeClr val="dk1"/>
                </a:solidFill>
                <a:latin typeface="Roboto"/>
                <a:ea typeface="Roboto"/>
                <a:cs typeface="Roboto"/>
                <a:sym typeface="Roboto"/>
              </a:rPr>
              <a:t>While it’s positive to reinforce the CEF’s cross-border basis, there is a possibility that certain Member States may deprioritise national TEN-T sections in favour of other investments. </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rgbClr val="C2447A"/>
              </a:buClr>
              <a:buSzPts val="1200"/>
              <a:buFont typeface="Roboto"/>
              <a:buChar char="●"/>
            </a:pPr>
            <a:r>
              <a:rPr lang="en" sz="1200">
                <a:solidFill>
                  <a:schemeClr val="dk1"/>
                </a:solidFill>
                <a:latin typeface="Roboto"/>
                <a:ea typeface="Roboto"/>
                <a:cs typeface="Roboto"/>
                <a:sym typeface="Roboto"/>
              </a:rPr>
              <a:t>To avoid this prospect, a comprehensive but focused definition of cross-border projects needs to be applied.</a:t>
            </a:r>
            <a:endParaRPr sz="1200">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sz="1200">
              <a:solidFill>
                <a:schemeClr val="dk1"/>
              </a:solidFill>
              <a:latin typeface="Roboto"/>
              <a:ea typeface="Roboto"/>
              <a:cs typeface="Roboto"/>
              <a:sym typeface="Roboto"/>
            </a:endParaRPr>
          </a:p>
        </p:txBody>
      </p:sp>
      <p:sp>
        <p:nvSpPr>
          <p:cNvPr id="80" name="Google Shape;80;p15"/>
          <p:cNvSpPr txBox="1"/>
          <p:nvPr/>
        </p:nvSpPr>
        <p:spPr>
          <a:xfrm>
            <a:off x="295875" y="1592952"/>
            <a:ext cx="3980400" cy="2559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lang="en" sz="1600">
                <a:solidFill>
                  <a:schemeClr val="dk1"/>
                </a:solidFill>
                <a:latin typeface="Roboto"/>
                <a:ea typeface="Roboto"/>
                <a:cs typeface="Roboto"/>
                <a:sym typeface="Roboto"/>
              </a:rPr>
              <a:t>The architecture of the new MFF offers a </a:t>
            </a:r>
            <a:r>
              <a:rPr b="1" lang="en" sz="1600">
                <a:solidFill>
                  <a:schemeClr val="dk1"/>
                </a:solidFill>
                <a:latin typeface="Roboto"/>
                <a:ea typeface="Roboto"/>
                <a:cs typeface="Roboto"/>
                <a:sym typeface="Roboto"/>
              </a:rPr>
              <a:t>very clear split between EU and national projects</a:t>
            </a:r>
            <a:r>
              <a:rPr lang="en" sz="1600">
                <a:solidFill>
                  <a:schemeClr val="dk1"/>
                </a:solidFill>
                <a:latin typeface="Roboto"/>
                <a:ea typeface="Roboto"/>
                <a:cs typeface="Roboto"/>
                <a:sym typeface="Roboto"/>
              </a:rPr>
              <a:t>. The Connecting Europe Facility should focus on international projects exclusively, while the National and Regional Partnership Plans will cover the national TEN-T sections.</a:t>
            </a:r>
            <a:endParaRPr i="0" sz="1600" u="none" cap="none" strike="noStrike">
              <a:solidFill>
                <a:schemeClr val="dk1"/>
              </a:solidFill>
              <a:latin typeface="Roboto"/>
              <a:ea typeface="Roboto"/>
              <a:cs typeface="Roboto"/>
              <a:sym typeface="Roboto"/>
            </a:endParaRPr>
          </a:p>
        </p:txBody>
      </p:sp>
      <p:sp>
        <p:nvSpPr>
          <p:cNvPr id="81" name="Google Shape;81;p15"/>
          <p:cNvSpPr txBox="1"/>
          <p:nvPr/>
        </p:nvSpPr>
        <p:spPr>
          <a:xfrm>
            <a:off x="275600" y="377222"/>
            <a:ext cx="8473200" cy="1082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3500"/>
              <a:buFont typeface="Arial"/>
              <a:buNone/>
            </a:pPr>
            <a:r>
              <a:rPr lang="en" sz="3500">
                <a:solidFill>
                  <a:schemeClr val="dk1"/>
                </a:solidFill>
                <a:latin typeface="Roboto Black"/>
                <a:ea typeface="Roboto Black"/>
                <a:cs typeface="Roboto Black"/>
                <a:sym typeface="Roboto Black"/>
              </a:rPr>
              <a:t>Expanding the reach of the CEF without endangering EU rail integration</a:t>
            </a:r>
            <a:endParaRPr b="0" i="0" sz="3500" u="none" cap="none" strike="noStrike">
              <a:solidFill>
                <a:schemeClr val="dk1"/>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85" name="Shape 85"/>
        <p:cNvGrpSpPr/>
        <p:nvPr/>
      </p:nvGrpSpPr>
      <p:grpSpPr>
        <a:xfrm>
          <a:off x="0" y="0"/>
          <a:ext cx="0" cy="0"/>
          <a:chOff x="0" y="0"/>
          <a:chExt cx="0" cy="0"/>
        </a:xfrm>
      </p:grpSpPr>
      <p:pic>
        <p:nvPicPr>
          <p:cNvPr id="86" name="Google Shape;86;p16" title="perpignan figueres 1.jpg"/>
          <p:cNvPicPr preferRelativeResize="0"/>
          <p:nvPr/>
        </p:nvPicPr>
        <p:blipFill rotWithShape="1">
          <a:blip r:embed="rId3">
            <a:alphaModFix/>
          </a:blip>
          <a:srcRect b="15913" l="0" r="0" t="15906"/>
          <a:stretch/>
        </p:blipFill>
        <p:spPr>
          <a:xfrm>
            <a:off x="4781150" y="0"/>
            <a:ext cx="4362850" cy="4362851"/>
          </a:xfrm>
          <a:prstGeom prst="rect">
            <a:avLst/>
          </a:prstGeom>
          <a:noFill/>
          <a:ln>
            <a:noFill/>
          </a:ln>
        </p:spPr>
      </p:pic>
      <p:pic>
        <p:nvPicPr>
          <p:cNvPr id="87" name="Google Shape;87;p16"/>
          <p:cNvPicPr preferRelativeResize="0"/>
          <p:nvPr/>
        </p:nvPicPr>
        <p:blipFill rotWithShape="1">
          <a:blip r:embed="rId4">
            <a:alphaModFix/>
          </a:blip>
          <a:srcRect b="0" l="0" r="22928" t="0"/>
          <a:stretch/>
        </p:blipFill>
        <p:spPr>
          <a:xfrm>
            <a:off x="6774124" y="0"/>
            <a:ext cx="2369875" cy="5143500"/>
          </a:xfrm>
          <a:prstGeom prst="rect">
            <a:avLst/>
          </a:prstGeom>
          <a:noFill/>
          <a:ln>
            <a:noFill/>
          </a:ln>
        </p:spPr>
      </p:pic>
      <p:sp>
        <p:nvSpPr>
          <p:cNvPr id="88" name="Google Shape;88;p16"/>
          <p:cNvSpPr txBox="1"/>
          <p:nvPr/>
        </p:nvSpPr>
        <p:spPr>
          <a:xfrm>
            <a:off x="275600" y="395175"/>
            <a:ext cx="3879000" cy="912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3500"/>
              <a:buFont typeface="Arial"/>
              <a:buNone/>
            </a:pPr>
            <a:r>
              <a:rPr lang="en" sz="3500">
                <a:solidFill>
                  <a:schemeClr val="dk1"/>
                </a:solidFill>
                <a:latin typeface="Roboto Black"/>
                <a:ea typeface="Roboto Black"/>
                <a:cs typeface="Roboto Black"/>
                <a:sym typeface="Roboto Black"/>
              </a:rPr>
              <a:t>Defining cross-border </a:t>
            </a:r>
            <a:endParaRPr b="0" i="0" sz="3500" u="none" cap="none" strike="noStrike">
              <a:solidFill>
                <a:schemeClr val="dk1"/>
              </a:solidFill>
              <a:latin typeface="Roboto Black"/>
              <a:ea typeface="Roboto Black"/>
              <a:cs typeface="Roboto Black"/>
              <a:sym typeface="Roboto Black"/>
            </a:endParaRPr>
          </a:p>
        </p:txBody>
      </p:sp>
      <p:sp>
        <p:nvSpPr>
          <p:cNvPr id="89" name="Google Shape;89;p16"/>
          <p:cNvSpPr txBox="1"/>
          <p:nvPr/>
        </p:nvSpPr>
        <p:spPr>
          <a:xfrm>
            <a:off x="437224" y="4733450"/>
            <a:ext cx="43629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90" name="Google Shape;90;p16"/>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91" name="Google Shape;91;p16"/>
          <p:cNvSpPr txBox="1"/>
          <p:nvPr/>
        </p:nvSpPr>
        <p:spPr>
          <a:xfrm>
            <a:off x="275600" y="1722600"/>
            <a:ext cx="4362900" cy="25599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600"/>
              <a:buFont typeface="Arial"/>
              <a:buNone/>
            </a:pPr>
            <a:r>
              <a:rPr b="1" lang="en" sz="1600">
                <a:solidFill>
                  <a:schemeClr val="dk1"/>
                </a:solidFill>
                <a:latin typeface="Roboto"/>
                <a:ea typeface="Roboto"/>
                <a:cs typeface="Roboto"/>
                <a:sym typeface="Roboto"/>
              </a:rPr>
              <a:t>A broad scope of cross-border projects to include large cities is welcome</a:t>
            </a:r>
            <a:endParaRPr b="1" i="0" sz="16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200"/>
              <a:buFont typeface="Arial"/>
              <a:buNone/>
            </a:pPr>
            <a:r>
              <a:rPr lang="en" sz="1200">
                <a:solidFill>
                  <a:schemeClr val="dk1"/>
                </a:solidFill>
                <a:latin typeface="Roboto"/>
                <a:ea typeface="Roboto"/>
                <a:cs typeface="Roboto"/>
                <a:sym typeface="Roboto"/>
              </a:rPr>
              <a:t>Focusing EU grants on cross-border sections is beneficial, as they often receive the least national support, but without strong links to major cities they risk becoming isolated “white elephants.”</a:t>
            </a:r>
            <a:endParaRPr sz="1200">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200"/>
              <a:buFont typeface="Arial"/>
              <a:buNone/>
            </a:pPr>
            <a:r>
              <a:t/>
            </a:r>
            <a:endParaRPr sz="1200">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200"/>
              <a:buFont typeface="Arial"/>
              <a:buNone/>
            </a:pPr>
            <a:r>
              <a:rPr lang="en" sz="1200">
                <a:solidFill>
                  <a:schemeClr val="dk1"/>
                </a:solidFill>
                <a:latin typeface="Roboto"/>
                <a:ea typeface="Roboto"/>
                <a:cs typeface="Roboto"/>
                <a:sym typeface="Roboto"/>
              </a:rPr>
              <a:t>To be competitive cross-border sections must be well connected to major cities, unless they already serve a substantial urban area.</a:t>
            </a:r>
            <a:endParaRPr sz="1200">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sz="1200">
              <a:solidFill>
                <a:schemeClr val="dk1"/>
              </a:solidFill>
              <a:latin typeface="Roboto"/>
              <a:ea typeface="Roboto"/>
              <a:cs typeface="Roboto"/>
              <a:sym typeface="Roboto"/>
            </a:endParaRPr>
          </a:p>
        </p:txBody>
      </p:sp>
      <p:pic>
        <p:nvPicPr>
          <p:cNvPr id="92" name="Google Shape;92;p16"/>
          <p:cNvPicPr preferRelativeResize="0"/>
          <p:nvPr/>
        </p:nvPicPr>
        <p:blipFill rotWithShape="1">
          <a:blip r:embed="rId5">
            <a:alphaModFix/>
          </a:blip>
          <a:srcRect b="0" l="0" r="0" t="0"/>
          <a:stretch/>
        </p:blipFill>
        <p:spPr>
          <a:xfrm>
            <a:off x="7920255" y="4660332"/>
            <a:ext cx="953616" cy="444825"/>
          </a:xfrm>
          <a:prstGeom prst="rect">
            <a:avLst/>
          </a:prstGeom>
          <a:noFill/>
          <a:ln>
            <a:noFill/>
          </a:ln>
        </p:spPr>
      </p:pic>
      <p:sp>
        <p:nvSpPr>
          <p:cNvPr id="93" name="Google Shape;93;p16"/>
          <p:cNvSpPr txBox="1"/>
          <p:nvPr/>
        </p:nvSpPr>
        <p:spPr>
          <a:xfrm>
            <a:off x="4720904" y="4375194"/>
            <a:ext cx="2616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 sz="1000">
                <a:solidFill>
                  <a:schemeClr val="dk1"/>
                </a:solidFill>
                <a:latin typeface="Roboto"/>
                <a:ea typeface="Roboto"/>
                <a:cs typeface="Roboto"/>
                <a:sym typeface="Roboto"/>
              </a:rPr>
              <a:t>Figure 1: Perpignan-Figures HSL, which only sees a few passenger trains per day</a:t>
            </a:r>
            <a:endParaRPr sz="1000">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rPr lang="en" sz="1000">
                <a:solidFill>
                  <a:srgbClr val="7D7D7D"/>
                </a:solidFill>
                <a:latin typeface="Roboto"/>
                <a:ea typeface="Roboto"/>
                <a:cs typeface="Roboto"/>
                <a:sym typeface="Roboto"/>
              </a:rPr>
              <a:t>Source: </a:t>
            </a:r>
            <a:r>
              <a:rPr lang="en" sz="1000" u="sng">
                <a:solidFill>
                  <a:schemeClr val="hlink"/>
                </a:solidFill>
                <a:latin typeface="Roboto"/>
                <a:ea typeface="Roboto"/>
                <a:cs typeface="Roboto"/>
                <a:sym typeface="Roboto"/>
                <a:hlinkClick r:id="rId6"/>
              </a:rPr>
              <a:t>LFP Perthus</a:t>
            </a:r>
            <a:endParaRPr i="0" sz="1000" u="none" cap="none" strike="noStrike">
              <a:solidFill>
                <a:srgbClr val="7D7D7D"/>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97" name="Shape 97"/>
        <p:cNvGrpSpPr/>
        <p:nvPr/>
      </p:nvGrpSpPr>
      <p:grpSpPr>
        <a:xfrm>
          <a:off x="0" y="0"/>
          <a:ext cx="0" cy="0"/>
          <a:chOff x="0" y="0"/>
          <a:chExt cx="0" cy="0"/>
        </a:xfrm>
      </p:grpSpPr>
      <p:pic>
        <p:nvPicPr>
          <p:cNvPr id="98" name="Google Shape;98;p17"/>
          <p:cNvPicPr preferRelativeResize="0"/>
          <p:nvPr/>
        </p:nvPicPr>
        <p:blipFill rotWithShape="1">
          <a:blip r:embed="rId3">
            <a:alphaModFix amt="10000"/>
          </a:blip>
          <a:srcRect b="0" l="0" r="27071" t="0"/>
          <a:stretch/>
        </p:blipFill>
        <p:spPr>
          <a:xfrm>
            <a:off x="6905050" y="0"/>
            <a:ext cx="2238950" cy="5143501"/>
          </a:xfrm>
          <a:prstGeom prst="rect">
            <a:avLst/>
          </a:prstGeom>
          <a:noFill/>
          <a:ln>
            <a:noFill/>
          </a:ln>
        </p:spPr>
      </p:pic>
      <p:pic>
        <p:nvPicPr>
          <p:cNvPr id="99" name="Google Shape;99;p17"/>
          <p:cNvPicPr preferRelativeResize="0"/>
          <p:nvPr/>
        </p:nvPicPr>
        <p:blipFill rotWithShape="1">
          <a:blip r:embed="rId4">
            <a:alphaModFix/>
          </a:blip>
          <a:srcRect b="0" l="0" r="0" t="0"/>
          <a:stretch/>
        </p:blipFill>
        <p:spPr>
          <a:xfrm>
            <a:off x="7920255" y="4660332"/>
            <a:ext cx="953616" cy="444825"/>
          </a:xfrm>
          <a:prstGeom prst="rect">
            <a:avLst/>
          </a:prstGeom>
          <a:noFill/>
          <a:ln>
            <a:noFill/>
          </a:ln>
        </p:spPr>
      </p:pic>
      <p:sp>
        <p:nvSpPr>
          <p:cNvPr id="100" name="Google Shape;100;p17"/>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101" name="Google Shape;101;p17"/>
          <p:cNvSpPr txBox="1"/>
          <p:nvPr/>
        </p:nvSpPr>
        <p:spPr>
          <a:xfrm>
            <a:off x="437224" y="4733450"/>
            <a:ext cx="43668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102" name="Google Shape;102;p17"/>
          <p:cNvSpPr txBox="1"/>
          <p:nvPr/>
        </p:nvSpPr>
        <p:spPr>
          <a:xfrm>
            <a:off x="4470650" y="1592952"/>
            <a:ext cx="3980400" cy="2559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200"/>
              <a:buFont typeface="Arial"/>
              <a:buNone/>
            </a:pPr>
            <a:r>
              <a:rPr lang="en" sz="1200">
                <a:solidFill>
                  <a:schemeClr val="dk1"/>
                </a:solidFill>
                <a:latin typeface="Roboto"/>
                <a:ea typeface="Roboto"/>
                <a:cs typeface="Roboto"/>
                <a:sym typeface="Roboto"/>
              </a:rPr>
              <a:t>To maintain focus it is important that</a:t>
            </a:r>
            <a:r>
              <a:rPr b="1" lang="en" sz="1200">
                <a:solidFill>
                  <a:schemeClr val="dk1"/>
                </a:solidFill>
                <a:latin typeface="Roboto"/>
                <a:ea typeface="Roboto"/>
                <a:cs typeface="Roboto"/>
                <a:sym typeface="Roboto"/>
              </a:rPr>
              <a:t> the list of key projects is defined as preferential. </a:t>
            </a:r>
            <a:r>
              <a:rPr lang="en" sz="1200">
                <a:solidFill>
                  <a:schemeClr val="dk1"/>
                </a:solidFill>
                <a:latin typeface="Roboto"/>
                <a:ea typeface="Roboto"/>
                <a:cs typeface="Roboto"/>
                <a:sym typeface="Roboto"/>
              </a:rPr>
              <a:t>The EU needs to maintain control over the most important cross-border projects, as the limited funding may be diluted otherwise due to an excessive flow towards projects of a higher national interest.</a:t>
            </a:r>
            <a:endParaRPr sz="1200">
              <a:solidFill>
                <a:schemeClr val="dk1"/>
              </a:solidFill>
              <a:latin typeface="Roboto"/>
              <a:ea typeface="Roboto"/>
              <a:cs typeface="Roboto"/>
              <a:sym typeface="Roboto"/>
            </a:endParaRPr>
          </a:p>
          <a:p>
            <a:pPr indent="0" lvl="0" marL="0" rtl="0" algn="l">
              <a:lnSpc>
                <a:spcPct val="115000"/>
              </a:lnSpc>
              <a:spcBef>
                <a:spcPts val="1000"/>
              </a:spcBef>
              <a:spcAft>
                <a:spcPts val="0"/>
              </a:spcAft>
              <a:buClr>
                <a:schemeClr val="dk1"/>
              </a:buClr>
              <a:buSzPts val="1200"/>
              <a:buFont typeface="Arial"/>
              <a:buNone/>
            </a:pPr>
            <a:r>
              <a:t/>
            </a:r>
            <a:endParaRPr b="1" sz="1200">
              <a:solidFill>
                <a:schemeClr val="dk1"/>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1200"/>
              <a:buFont typeface="Arial"/>
              <a:buNone/>
            </a:pPr>
            <a:r>
              <a:t/>
            </a:r>
            <a:endParaRPr sz="1200">
              <a:solidFill>
                <a:schemeClr val="dk1"/>
              </a:solidFill>
              <a:latin typeface="Roboto"/>
              <a:ea typeface="Roboto"/>
              <a:cs typeface="Roboto"/>
              <a:sym typeface="Roboto"/>
            </a:endParaRPr>
          </a:p>
        </p:txBody>
      </p:sp>
      <p:sp>
        <p:nvSpPr>
          <p:cNvPr id="103" name="Google Shape;103;p17"/>
          <p:cNvSpPr txBox="1"/>
          <p:nvPr/>
        </p:nvSpPr>
        <p:spPr>
          <a:xfrm>
            <a:off x="295875" y="1592952"/>
            <a:ext cx="3980400" cy="2559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600"/>
              <a:buFont typeface="Arial"/>
              <a:buNone/>
            </a:pPr>
            <a:r>
              <a:rPr b="1" lang="en">
                <a:solidFill>
                  <a:schemeClr val="dk1"/>
                </a:solidFill>
                <a:latin typeface="Roboto"/>
                <a:ea typeface="Roboto"/>
                <a:cs typeface="Roboto"/>
                <a:sym typeface="Roboto"/>
              </a:rPr>
              <a:t>Expanding the indicative list of cross-border projects to include major cities along longer international corridors would increase benefits, but only where credible rail links exist.</a:t>
            </a:r>
            <a:endParaRPr b="1">
              <a:solidFill>
                <a:schemeClr val="dk1"/>
              </a:solidFill>
              <a:latin typeface="Roboto"/>
              <a:ea typeface="Roboto"/>
              <a:cs typeface="Roboto"/>
              <a:sym typeface="Roboto"/>
            </a:endParaRPr>
          </a:p>
          <a:p>
            <a:pPr indent="0" lvl="0" marL="0" rtl="0" algn="just">
              <a:lnSpc>
                <a:spcPct val="115000"/>
              </a:lnSpc>
              <a:spcBef>
                <a:spcPts val="1000"/>
              </a:spcBef>
              <a:spcAft>
                <a:spcPts val="1000"/>
              </a:spcAft>
              <a:buClr>
                <a:schemeClr val="dk1"/>
              </a:buClr>
              <a:buSzPts val="1600"/>
              <a:buFont typeface="Arial"/>
              <a:buNone/>
            </a:pPr>
            <a:r>
              <a:rPr lang="en" sz="1200">
                <a:solidFill>
                  <a:schemeClr val="dk1"/>
                </a:solidFill>
                <a:latin typeface="Roboto"/>
                <a:ea typeface="Roboto"/>
                <a:cs typeface="Roboto"/>
                <a:sym typeface="Roboto"/>
              </a:rPr>
              <a:t>Proposals such as Stockholm–Turku–Helsinki, which lack a land connection, should not be eligible for CEF funding. True cross-border projects like Rail Nordica should be prioritised instead.</a:t>
            </a:r>
            <a:endParaRPr i="0" sz="1600" u="none" cap="none" strike="noStrike">
              <a:solidFill>
                <a:schemeClr val="dk1"/>
              </a:solidFill>
              <a:latin typeface="Roboto"/>
              <a:ea typeface="Roboto"/>
              <a:cs typeface="Roboto"/>
              <a:sym typeface="Roboto"/>
            </a:endParaRPr>
          </a:p>
        </p:txBody>
      </p:sp>
      <p:sp>
        <p:nvSpPr>
          <p:cNvPr id="104" name="Google Shape;104;p17"/>
          <p:cNvSpPr txBox="1"/>
          <p:nvPr/>
        </p:nvSpPr>
        <p:spPr>
          <a:xfrm>
            <a:off x="275600" y="377222"/>
            <a:ext cx="8473200" cy="108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3500"/>
              <a:buFont typeface="Arial"/>
              <a:buNone/>
            </a:pPr>
            <a:r>
              <a:rPr lang="en" sz="3500">
                <a:solidFill>
                  <a:schemeClr val="dk1"/>
                </a:solidFill>
                <a:latin typeface="Roboto Black"/>
                <a:ea typeface="Roboto Black"/>
                <a:cs typeface="Roboto Black"/>
                <a:sym typeface="Roboto Black"/>
              </a:rPr>
              <a:t>Defining cross-border</a:t>
            </a:r>
            <a:endParaRPr sz="3500">
              <a:solidFill>
                <a:schemeClr val="dk1"/>
              </a:solidFill>
              <a:latin typeface="Roboto Black"/>
              <a:ea typeface="Roboto Black"/>
              <a:cs typeface="Roboto Black"/>
              <a:sym typeface="Roboto Black"/>
            </a:endParaRPr>
          </a:p>
          <a:p>
            <a:pPr indent="0" lvl="0" marL="0" marR="0" rtl="0" algn="l">
              <a:lnSpc>
                <a:spcPct val="90000"/>
              </a:lnSpc>
              <a:spcBef>
                <a:spcPts val="0"/>
              </a:spcBef>
              <a:spcAft>
                <a:spcPts val="0"/>
              </a:spcAft>
              <a:buClr>
                <a:srgbClr val="000000"/>
              </a:buClr>
              <a:buSzPts val="3500"/>
              <a:buFont typeface="Arial"/>
              <a:buNone/>
            </a:pPr>
            <a:r>
              <a:t/>
            </a:r>
            <a:endParaRPr sz="3500">
              <a:solidFill>
                <a:schemeClr val="dk1"/>
              </a:solidFill>
              <a:latin typeface="Roboto Black"/>
              <a:ea typeface="Roboto Black"/>
              <a:cs typeface="Roboto Black"/>
              <a:sym typeface="Robo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108" name="Shape 108"/>
        <p:cNvGrpSpPr/>
        <p:nvPr/>
      </p:nvGrpSpPr>
      <p:grpSpPr>
        <a:xfrm>
          <a:off x="0" y="0"/>
          <a:ext cx="0" cy="0"/>
          <a:chOff x="0" y="0"/>
          <a:chExt cx="0" cy="0"/>
        </a:xfrm>
      </p:grpSpPr>
      <p:pic>
        <p:nvPicPr>
          <p:cNvPr id="109" name="Google Shape;109;p18"/>
          <p:cNvPicPr preferRelativeResize="0"/>
          <p:nvPr/>
        </p:nvPicPr>
        <p:blipFill rotWithShape="1">
          <a:blip r:embed="rId3">
            <a:alphaModFix amt="10000"/>
          </a:blip>
          <a:srcRect b="0" l="0" r="27071" t="0"/>
          <a:stretch/>
        </p:blipFill>
        <p:spPr>
          <a:xfrm>
            <a:off x="6905050" y="0"/>
            <a:ext cx="2238950" cy="5143501"/>
          </a:xfrm>
          <a:prstGeom prst="rect">
            <a:avLst/>
          </a:prstGeom>
          <a:noFill/>
          <a:ln>
            <a:noFill/>
          </a:ln>
        </p:spPr>
      </p:pic>
      <p:pic>
        <p:nvPicPr>
          <p:cNvPr id="110" name="Google Shape;110;p18"/>
          <p:cNvPicPr preferRelativeResize="0"/>
          <p:nvPr/>
        </p:nvPicPr>
        <p:blipFill rotWithShape="1">
          <a:blip r:embed="rId4">
            <a:alphaModFix/>
          </a:blip>
          <a:srcRect b="0" l="0" r="0" t="0"/>
          <a:stretch/>
        </p:blipFill>
        <p:spPr>
          <a:xfrm>
            <a:off x="7920255" y="4660332"/>
            <a:ext cx="953616" cy="444825"/>
          </a:xfrm>
          <a:prstGeom prst="rect">
            <a:avLst/>
          </a:prstGeom>
          <a:noFill/>
          <a:ln>
            <a:noFill/>
          </a:ln>
        </p:spPr>
      </p:pic>
      <p:sp>
        <p:nvSpPr>
          <p:cNvPr id="111" name="Google Shape;111;p18"/>
          <p:cNvSpPr txBox="1"/>
          <p:nvPr>
            <p:ph idx="12" type="sldNum"/>
          </p:nvPr>
        </p:nvSpPr>
        <p:spPr>
          <a:xfrm>
            <a:off x="8" y="4695276"/>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112" name="Google Shape;112;p18"/>
          <p:cNvSpPr txBox="1"/>
          <p:nvPr/>
        </p:nvSpPr>
        <p:spPr>
          <a:xfrm>
            <a:off x="437223" y="4733450"/>
            <a:ext cx="46386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113" name="Google Shape;113;p18"/>
          <p:cNvSpPr txBox="1"/>
          <p:nvPr/>
        </p:nvSpPr>
        <p:spPr>
          <a:xfrm>
            <a:off x="4470650" y="1592949"/>
            <a:ext cx="3980400" cy="3550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None/>
            </a:pPr>
            <a:r>
              <a:rPr lang="en" sz="1200">
                <a:solidFill>
                  <a:schemeClr val="dk1"/>
                </a:solidFill>
                <a:latin typeface="Roboto"/>
                <a:ea typeface="Roboto"/>
                <a:cs typeface="Roboto"/>
                <a:sym typeface="Roboto"/>
              </a:rPr>
              <a:t>In the current MFF, </a:t>
            </a:r>
            <a:r>
              <a:rPr b="1" lang="en" sz="1200" u="sng">
                <a:solidFill>
                  <a:srgbClr val="1155CC"/>
                </a:solidFill>
                <a:latin typeface="Roboto"/>
                <a:ea typeface="Roboto"/>
                <a:cs typeface="Roboto"/>
                <a:sym typeface="Roboto"/>
                <a:hlinkClick r:id="rId5">
                  <a:extLst>
                    <a:ext uri="{A12FA001-AC4F-418D-AE19-62706E023703}">
                      <ahyp:hlinkClr val="tx"/>
                    </a:ext>
                  </a:extLst>
                </a:hlinkClick>
              </a:rPr>
              <a:t>44%</a:t>
            </a:r>
            <a:r>
              <a:rPr b="1" lang="en" sz="1200">
                <a:solidFill>
                  <a:schemeClr val="dk1"/>
                </a:solidFill>
                <a:latin typeface="Roboto"/>
                <a:ea typeface="Roboto"/>
                <a:cs typeface="Roboto"/>
                <a:sym typeface="Roboto"/>
              </a:rPr>
              <a:t> of the EU’s contribution from military mobility calls went into just 4 countries</a:t>
            </a:r>
            <a:r>
              <a:rPr lang="en" sz="1200">
                <a:solidFill>
                  <a:schemeClr val="dk1"/>
                </a:solidFill>
                <a:latin typeface="Roboto"/>
                <a:ea typeface="Roboto"/>
                <a:cs typeface="Roboto"/>
                <a:sym typeface="Roboto"/>
              </a:rPr>
              <a:t>: Germany, Poland, Lithuania and Latvia. A higher prominence of Central and Eastern European countries is logical, as the EU works on creating a more robust East-West military corridor to defend against urgent threats. </a:t>
            </a:r>
            <a:endParaRPr sz="1200">
              <a:solidFill>
                <a:schemeClr val="dk1"/>
              </a:solidFill>
              <a:latin typeface="Roboto"/>
              <a:ea typeface="Roboto"/>
              <a:cs typeface="Roboto"/>
              <a:sym typeface="Roboto"/>
            </a:endParaRPr>
          </a:p>
          <a:p>
            <a:pPr indent="0" lvl="0" marL="0" rtl="0" algn="just">
              <a:lnSpc>
                <a:spcPct val="115000"/>
              </a:lnSpc>
              <a:spcBef>
                <a:spcPts val="1000"/>
              </a:spcBef>
              <a:spcAft>
                <a:spcPts val="0"/>
              </a:spcAft>
              <a:buNone/>
            </a:pPr>
            <a:r>
              <a:rPr lang="en" sz="1200">
                <a:solidFill>
                  <a:schemeClr val="dk1"/>
                </a:solidFill>
                <a:latin typeface="Roboto"/>
                <a:ea typeface="Roboto"/>
                <a:cs typeface="Roboto"/>
                <a:sym typeface="Roboto"/>
              </a:rPr>
              <a:t>The four priority military corridors created subsequently with NATO will guarantee that military mobility funds are well distributed across all of Europe, but the aforementioned countries are still expected to be the main benefactors. So this has to be balanced out with a CEF Transport that focuses more on Southern European countries. </a:t>
            </a:r>
            <a:endParaRPr sz="1200">
              <a:solidFill>
                <a:schemeClr val="dk1"/>
              </a:solidFill>
              <a:latin typeface="Roboto"/>
              <a:ea typeface="Roboto"/>
              <a:cs typeface="Roboto"/>
              <a:sym typeface="Roboto"/>
            </a:endParaRPr>
          </a:p>
        </p:txBody>
      </p:sp>
      <p:sp>
        <p:nvSpPr>
          <p:cNvPr id="114" name="Google Shape;114;p18"/>
          <p:cNvSpPr txBox="1"/>
          <p:nvPr/>
        </p:nvSpPr>
        <p:spPr>
          <a:xfrm>
            <a:off x="295875" y="1592952"/>
            <a:ext cx="3980400" cy="2559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Clr>
                <a:schemeClr val="dk1"/>
              </a:buClr>
              <a:buSzPts val="1100"/>
              <a:buFont typeface="Arial"/>
              <a:buNone/>
            </a:pPr>
            <a:r>
              <a:rPr lang="en" sz="1500">
                <a:solidFill>
                  <a:schemeClr val="dk1"/>
                </a:solidFill>
                <a:latin typeface="Roboto"/>
                <a:ea typeface="Roboto"/>
                <a:cs typeface="Roboto"/>
                <a:sym typeface="Roboto"/>
              </a:rPr>
              <a:t>Maintaining the CEF 3’s full geographical coverage is a political obligation and a necessity to achieve the TEN-T’s vision, but it will require a proper balance between the new CEF Transport and CEF Military Mobility.</a:t>
            </a:r>
            <a:endParaRPr sz="1500">
              <a:solidFill>
                <a:schemeClr val="dk1"/>
              </a:solidFill>
              <a:latin typeface="Roboto"/>
              <a:ea typeface="Roboto"/>
              <a:cs typeface="Roboto"/>
              <a:sym typeface="Roboto"/>
            </a:endParaRPr>
          </a:p>
          <a:p>
            <a:pPr indent="0" lvl="0" marL="0" rtl="0" algn="just">
              <a:lnSpc>
                <a:spcPct val="115000"/>
              </a:lnSpc>
              <a:spcBef>
                <a:spcPts val="1000"/>
              </a:spcBef>
              <a:spcAft>
                <a:spcPts val="0"/>
              </a:spcAft>
              <a:buClr>
                <a:schemeClr val="dk1"/>
              </a:buClr>
              <a:buSzPts val="1100"/>
              <a:buFont typeface="Arial"/>
              <a:buNone/>
            </a:pPr>
            <a:r>
              <a:t/>
            </a:r>
            <a:endParaRPr sz="1500">
              <a:solidFill>
                <a:schemeClr val="dk1"/>
              </a:solidFill>
              <a:latin typeface="Roboto"/>
              <a:ea typeface="Roboto"/>
              <a:cs typeface="Roboto"/>
              <a:sym typeface="Roboto"/>
            </a:endParaRPr>
          </a:p>
        </p:txBody>
      </p:sp>
      <p:sp>
        <p:nvSpPr>
          <p:cNvPr id="115" name="Google Shape;115;p18"/>
          <p:cNvSpPr txBox="1"/>
          <p:nvPr/>
        </p:nvSpPr>
        <p:spPr>
          <a:xfrm>
            <a:off x="275600" y="377222"/>
            <a:ext cx="8473200" cy="108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3500"/>
              <a:buFont typeface="Arial"/>
              <a:buNone/>
            </a:pPr>
            <a:r>
              <a:rPr lang="en" sz="3500">
                <a:solidFill>
                  <a:schemeClr val="dk1"/>
                </a:solidFill>
                <a:latin typeface="Roboto Black"/>
                <a:ea typeface="Roboto Black"/>
                <a:cs typeface="Roboto Black"/>
                <a:sym typeface="Roboto Black"/>
              </a:rPr>
              <a:t>Maximising the CEF’s budget </a:t>
            </a:r>
            <a:endParaRPr sz="3500">
              <a:solidFill>
                <a:schemeClr val="dk1"/>
              </a:solidFill>
              <a:latin typeface="Roboto Black"/>
              <a:ea typeface="Roboto Black"/>
              <a:cs typeface="Roboto Black"/>
              <a:sym typeface="Roboto Black"/>
            </a:endParaRPr>
          </a:p>
          <a:p>
            <a:pPr indent="0" lvl="0" marL="0" marR="0" rtl="0" algn="l">
              <a:lnSpc>
                <a:spcPct val="90000"/>
              </a:lnSpc>
              <a:spcBef>
                <a:spcPts val="0"/>
              </a:spcBef>
              <a:spcAft>
                <a:spcPts val="0"/>
              </a:spcAft>
              <a:buClr>
                <a:srgbClr val="000000"/>
              </a:buClr>
              <a:buSzPts val="3500"/>
              <a:buFont typeface="Arial"/>
              <a:buNone/>
            </a:pPr>
            <a:r>
              <a:t/>
            </a:r>
            <a:endParaRPr sz="3500">
              <a:solidFill>
                <a:schemeClr val="dk1"/>
              </a:solidFill>
              <a:latin typeface="Roboto Black"/>
              <a:ea typeface="Roboto Black"/>
              <a:cs typeface="Roboto Black"/>
              <a:sym typeface="Robo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DCCD"/>
        </a:solidFill>
      </p:bgPr>
    </p:bg>
    <p:spTree>
      <p:nvGrpSpPr>
        <p:cNvPr id="119" name="Shape 119"/>
        <p:cNvGrpSpPr/>
        <p:nvPr/>
      </p:nvGrpSpPr>
      <p:grpSpPr>
        <a:xfrm>
          <a:off x="0" y="0"/>
          <a:ext cx="0" cy="0"/>
          <a:chOff x="0" y="0"/>
          <a:chExt cx="0" cy="0"/>
        </a:xfrm>
      </p:grpSpPr>
      <p:pic>
        <p:nvPicPr>
          <p:cNvPr id="120" name="Google Shape;120;p19" title="Rail-Baltica-construction-Lithuania.jpg"/>
          <p:cNvPicPr preferRelativeResize="0"/>
          <p:nvPr/>
        </p:nvPicPr>
        <p:blipFill rotWithShape="1">
          <a:blip r:embed="rId3">
            <a:alphaModFix/>
          </a:blip>
          <a:srcRect b="0" l="16679" r="16679" t="0"/>
          <a:stretch/>
        </p:blipFill>
        <p:spPr>
          <a:xfrm>
            <a:off x="4781150" y="0"/>
            <a:ext cx="4362851" cy="4362850"/>
          </a:xfrm>
          <a:prstGeom prst="rect">
            <a:avLst/>
          </a:prstGeom>
          <a:noFill/>
          <a:ln>
            <a:noFill/>
          </a:ln>
        </p:spPr>
      </p:pic>
      <p:pic>
        <p:nvPicPr>
          <p:cNvPr id="121" name="Google Shape;121;p19"/>
          <p:cNvPicPr preferRelativeResize="0"/>
          <p:nvPr/>
        </p:nvPicPr>
        <p:blipFill rotWithShape="1">
          <a:blip r:embed="rId4">
            <a:alphaModFix/>
          </a:blip>
          <a:srcRect b="0" l="0" r="22928" t="0"/>
          <a:stretch/>
        </p:blipFill>
        <p:spPr>
          <a:xfrm>
            <a:off x="6774124" y="0"/>
            <a:ext cx="2369875" cy="5143500"/>
          </a:xfrm>
          <a:prstGeom prst="rect">
            <a:avLst/>
          </a:prstGeom>
          <a:noFill/>
          <a:ln>
            <a:noFill/>
          </a:ln>
        </p:spPr>
      </p:pic>
      <p:sp>
        <p:nvSpPr>
          <p:cNvPr id="122" name="Google Shape;122;p19"/>
          <p:cNvSpPr txBox="1"/>
          <p:nvPr/>
        </p:nvSpPr>
        <p:spPr>
          <a:xfrm>
            <a:off x="275600" y="395175"/>
            <a:ext cx="3879000" cy="912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3500"/>
              <a:buFont typeface="Arial"/>
              <a:buNone/>
            </a:pPr>
            <a:r>
              <a:rPr lang="en" sz="3500">
                <a:solidFill>
                  <a:schemeClr val="dk1"/>
                </a:solidFill>
                <a:latin typeface="Roboto Black"/>
                <a:ea typeface="Roboto Black"/>
                <a:cs typeface="Roboto Black"/>
                <a:sym typeface="Roboto Black"/>
              </a:rPr>
              <a:t>Maximising the CEF’s budget</a:t>
            </a:r>
            <a:endParaRPr b="0" i="0" sz="3500" u="none" cap="none" strike="noStrike">
              <a:solidFill>
                <a:schemeClr val="dk1"/>
              </a:solidFill>
              <a:latin typeface="Roboto Black"/>
              <a:ea typeface="Roboto Black"/>
              <a:cs typeface="Roboto Black"/>
              <a:sym typeface="Roboto Black"/>
            </a:endParaRPr>
          </a:p>
        </p:txBody>
      </p:sp>
      <p:sp>
        <p:nvSpPr>
          <p:cNvPr id="123" name="Google Shape;123;p19"/>
          <p:cNvSpPr txBox="1"/>
          <p:nvPr/>
        </p:nvSpPr>
        <p:spPr>
          <a:xfrm>
            <a:off x="437224" y="4733450"/>
            <a:ext cx="4283700" cy="304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 </a:t>
            </a:r>
            <a:r>
              <a:rPr lang="en" sz="1000">
                <a:solidFill>
                  <a:schemeClr val="dk1"/>
                </a:solidFill>
                <a:latin typeface="Roboto"/>
                <a:ea typeface="Roboto"/>
                <a:cs typeface="Roboto"/>
                <a:sym typeface="Roboto"/>
              </a:rPr>
              <a:t>From Ambition to Impact: Safeguarding CEF 3’s Cross-Border Focus</a:t>
            </a:r>
            <a:endParaRPr b="0" i="0" sz="1000" u="none" cap="none" strike="noStrike">
              <a:solidFill>
                <a:schemeClr val="dk1"/>
              </a:solidFill>
              <a:latin typeface="Roboto"/>
              <a:ea typeface="Roboto"/>
              <a:cs typeface="Roboto"/>
              <a:sym typeface="Roboto"/>
            </a:endParaRPr>
          </a:p>
        </p:txBody>
      </p:sp>
      <p:sp>
        <p:nvSpPr>
          <p:cNvPr id="124" name="Google Shape;124;p19"/>
          <p:cNvSpPr txBox="1"/>
          <p:nvPr>
            <p:ph idx="12" type="sldNum"/>
          </p:nvPr>
        </p:nvSpPr>
        <p:spPr>
          <a:xfrm>
            <a:off x="8" y="4697626"/>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25" name="Google Shape;125;p19"/>
          <p:cNvSpPr txBox="1"/>
          <p:nvPr/>
        </p:nvSpPr>
        <p:spPr>
          <a:xfrm>
            <a:off x="275600" y="1722600"/>
            <a:ext cx="4362900" cy="2559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The ongoing flagship megaprojects constrain the flexibility of CEF Transport. </a:t>
            </a:r>
            <a:endParaRPr sz="1200">
              <a:solidFill>
                <a:schemeClr val="dk1"/>
              </a:solidFill>
              <a:latin typeface="Roboto"/>
              <a:ea typeface="Roboto"/>
              <a:cs typeface="Roboto"/>
              <a:sym typeface="Roboto"/>
            </a:endParaRPr>
          </a:p>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The proposal by the Commission to reduce the maximum co-funding rate for Cohesion projects from 80% to 75% will be helpful to free up funds for additional projects. While this may seem like a small change, just the single project of Rail Baltica took approximately 20% of CEF Transport’s funds for rail, </a:t>
            </a:r>
            <a:r>
              <a:rPr b="1" lang="en" sz="1200">
                <a:solidFill>
                  <a:schemeClr val="dk1"/>
                </a:solidFill>
                <a:latin typeface="Roboto"/>
                <a:ea typeface="Roboto"/>
                <a:cs typeface="Roboto"/>
                <a:sym typeface="Roboto"/>
              </a:rPr>
              <a:t>so a reduction of 5% of the maximum co-funding rate can be significant</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indent="0" lvl="0" marL="0" rtl="0" algn="just">
              <a:lnSpc>
                <a:spcPct val="115000"/>
              </a:lnSpc>
              <a:spcBef>
                <a:spcPts val="1000"/>
              </a:spcBef>
              <a:spcAft>
                <a:spcPts val="0"/>
              </a:spcAft>
              <a:buClr>
                <a:schemeClr val="dk1"/>
              </a:buClr>
              <a:buSzPts val="1100"/>
              <a:buFont typeface="Arial"/>
              <a:buNone/>
            </a:pPr>
            <a:r>
              <a:rPr lang="en" sz="1200">
                <a:solidFill>
                  <a:schemeClr val="dk1"/>
                </a:solidFill>
                <a:latin typeface="Roboto"/>
                <a:ea typeface="Roboto"/>
                <a:cs typeface="Roboto"/>
                <a:sym typeface="Roboto"/>
              </a:rPr>
              <a:t>It would also still allow for a big majority of the funding to be potentially covered by the EU, so that projects coming from Member States that have tighter budgets can advance.</a:t>
            </a:r>
            <a:endParaRPr sz="1200">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1" sz="1600">
              <a:solidFill>
                <a:schemeClr val="dk1"/>
              </a:solidFill>
              <a:latin typeface="Roboto"/>
              <a:ea typeface="Roboto"/>
              <a:cs typeface="Roboto"/>
              <a:sym typeface="Roboto"/>
            </a:endParaRPr>
          </a:p>
        </p:txBody>
      </p:sp>
      <p:pic>
        <p:nvPicPr>
          <p:cNvPr id="126" name="Google Shape;126;p19"/>
          <p:cNvPicPr preferRelativeResize="0"/>
          <p:nvPr/>
        </p:nvPicPr>
        <p:blipFill rotWithShape="1">
          <a:blip r:embed="rId5">
            <a:alphaModFix/>
          </a:blip>
          <a:srcRect b="0" l="0" r="0" t="0"/>
          <a:stretch/>
        </p:blipFill>
        <p:spPr>
          <a:xfrm>
            <a:off x="7920255" y="4660332"/>
            <a:ext cx="953616" cy="444825"/>
          </a:xfrm>
          <a:prstGeom prst="rect">
            <a:avLst/>
          </a:prstGeom>
          <a:noFill/>
          <a:ln>
            <a:noFill/>
          </a:ln>
        </p:spPr>
      </p:pic>
      <p:sp>
        <p:nvSpPr>
          <p:cNvPr id="127" name="Google Shape;127;p19"/>
          <p:cNvSpPr txBox="1"/>
          <p:nvPr/>
        </p:nvSpPr>
        <p:spPr>
          <a:xfrm>
            <a:off x="4720904" y="4375194"/>
            <a:ext cx="2616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 sz="1000">
                <a:solidFill>
                  <a:schemeClr val="dk1"/>
                </a:solidFill>
                <a:latin typeface="Roboto"/>
                <a:ea typeface="Roboto"/>
                <a:cs typeface="Roboto"/>
                <a:sym typeface="Roboto"/>
              </a:rPr>
              <a:t>Figure 2: Rail Baltica construction in Lithuania</a:t>
            </a:r>
            <a:endParaRPr sz="1000">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rPr lang="en" sz="1000">
                <a:solidFill>
                  <a:srgbClr val="7D7D7D"/>
                </a:solidFill>
                <a:latin typeface="Roboto"/>
                <a:ea typeface="Roboto"/>
                <a:cs typeface="Roboto"/>
                <a:sym typeface="Roboto"/>
              </a:rPr>
              <a:t>Source: </a:t>
            </a:r>
            <a:r>
              <a:rPr lang="en" sz="1000" u="sng">
                <a:solidFill>
                  <a:schemeClr val="hlink"/>
                </a:solidFill>
                <a:latin typeface="Roboto"/>
                <a:ea typeface="Roboto"/>
                <a:cs typeface="Roboto"/>
                <a:sym typeface="Roboto"/>
                <a:hlinkClick r:id="rId6"/>
              </a:rPr>
              <a:t>Rail Baltica</a:t>
            </a:r>
            <a:endParaRPr i="0" sz="1000" u="none" cap="none" strike="noStrike">
              <a:solidFill>
                <a:srgbClr val="7D7D7D"/>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20"/>
          <p:cNvSpPr/>
          <p:nvPr/>
        </p:nvSpPr>
        <p:spPr>
          <a:xfrm>
            <a:off x="331900" y="212775"/>
            <a:ext cx="8622300" cy="50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3" name="Google Shape;133;p20"/>
          <p:cNvGrpSpPr/>
          <p:nvPr/>
        </p:nvGrpSpPr>
        <p:grpSpPr>
          <a:xfrm>
            <a:off x="8039324" y="4511092"/>
            <a:ext cx="953616" cy="503187"/>
            <a:chOff x="8039324" y="4511092"/>
            <a:chExt cx="953616" cy="503187"/>
          </a:xfrm>
        </p:grpSpPr>
        <p:sp>
          <p:nvSpPr>
            <p:cNvPr id="134" name="Google Shape;134;p20"/>
            <p:cNvSpPr/>
            <p:nvPr/>
          </p:nvSpPr>
          <p:spPr>
            <a:xfrm>
              <a:off x="8074025" y="4511092"/>
              <a:ext cx="917700" cy="50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5" name="Google Shape;135;p20"/>
            <p:cNvPicPr preferRelativeResize="0"/>
            <p:nvPr/>
          </p:nvPicPr>
          <p:blipFill rotWithShape="1">
            <a:blip r:embed="rId3">
              <a:alphaModFix/>
            </a:blip>
            <a:srcRect b="0" l="0" r="0" t="0"/>
            <a:stretch/>
          </p:blipFill>
          <p:spPr>
            <a:xfrm>
              <a:off x="8039324" y="4569454"/>
              <a:ext cx="953616" cy="444825"/>
            </a:xfrm>
            <a:prstGeom prst="rect">
              <a:avLst/>
            </a:prstGeom>
            <a:noFill/>
            <a:ln>
              <a:noFill/>
            </a:ln>
          </p:spPr>
        </p:pic>
      </p:grpSp>
      <p:pic>
        <p:nvPicPr>
          <p:cNvPr id="136" name="Google Shape;136;p20" title="Cost mega projects.png"/>
          <p:cNvPicPr preferRelativeResize="0"/>
          <p:nvPr/>
        </p:nvPicPr>
        <p:blipFill>
          <a:blip r:embed="rId4">
            <a:alphaModFix/>
          </a:blip>
          <a:stretch>
            <a:fillRect/>
          </a:stretch>
        </p:blipFill>
        <p:spPr>
          <a:xfrm>
            <a:off x="1706750" y="0"/>
            <a:ext cx="5730505" cy="4991100"/>
          </a:xfrm>
          <a:prstGeom prst="rect">
            <a:avLst/>
          </a:prstGeom>
          <a:noFill/>
          <a:ln>
            <a:noFill/>
          </a:ln>
        </p:spPr>
      </p:pic>
      <p:sp>
        <p:nvSpPr>
          <p:cNvPr id="137" name="Google Shape;137;p20"/>
          <p:cNvSpPr/>
          <p:nvPr/>
        </p:nvSpPr>
        <p:spPr>
          <a:xfrm>
            <a:off x="6622400" y="4556888"/>
            <a:ext cx="953700" cy="411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1"/>
          <p:cNvSpPr/>
          <p:nvPr/>
        </p:nvSpPr>
        <p:spPr>
          <a:xfrm>
            <a:off x="331900" y="212775"/>
            <a:ext cx="8622300" cy="50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43" name="Google Shape;143;p21"/>
          <p:cNvGrpSpPr/>
          <p:nvPr/>
        </p:nvGrpSpPr>
        <p:grpSpPr>
          <a:xfrm>
            <a:off x="8039324" y="4511092"/>
            <a:ext cx="953616" cy="503187"/>
            <a:chOff x="8039324" y="4511092"/>
            <a:chExt cx="953616" cy="503187"/>
          </a:xfrm>
        </p:grpSpPr>
        <p:sp>
          <p:nvSpPr>
            <p:cNvPr id="144" name="Google Shape;144;p21"/>
            <p:cNvSpPr/>
            <p:nvPr/>
          </p:nvSpPr>
          <p:spPr>
            <a:xfrm>
              <a:off x="8074025" y="4511092"/>
              <a:ext cx="917700" cy="50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5" name="Google Shape;145;p21"/>
            <p:cNvPicPr preferRelativeResize="0"/>
            <p:nvPr/>
          </p:nvPicPr>
          <p:blipFill rotWithShape="1">
            <a:blip r:embed="rId3">
              <a:alphaModFix/>
            </a:blip>
            <a:srcRect b="0" l="0" r="0" t="0"/>
            <a:stretch/>
          </p:blipFill>
          <p:spPr>
            <a:xfrm>
              <a:off x="8039324" y="4569454"/>
              <a:ext cx="953616" cy="444825"/>
            </a:xfrm>
            <a:prstGeom prst="rect">
              <a:avLst/>
            </a:prstGeom>
            <a:noFill/>
            <a:ln>
              <a:noFill/>
            </a:ln>
          </p:spPr>
        </p:pic>
      </p:grpSp>
      <p:pic>
        <p:nvPicPr>
          <p:cNvPr id="146" name="Google Shape;146;p21" title="delays mega projects.png"/>
          <p:cNvPicPr preferRelativeResize="0"/>
          <p:nvPr/>
        </p:nvPicPr>
        <p:blipFill>
          <a:blip r:embed="rId4">
            <a:alphaModFix/>
          </a:blip>
          <a:stretch>
            <a:fillRect/>
          </a:stretch>
        </p:blipFill>
        <p:spPr>
          <a:xfrm>
            <a:off x="1604988" y="76200"/>
            <a:ext cx="6076133" cy="4991099"/>
          </a:xfrm>
          <a:prstGeom prst="rect">
            <a:avLst/>
          </a:prstGeom>
          <a:noFill/>
          <a:ln>
            <a:noFill/>
          </a:ln>
        </p:spPr>
      </p:pic>
      <p:sp>
        <p:nvSpPr>
          <p:cNvPr id="147" name="Google Shape;147;p21"/>
          <p:cNvSpPr/>
          <p:nvPr/>
        </p:nvSpPr>
        <p:spPr>
          <a:xfrm>
            <a:off x="6876550" y="4711575"/>
            <a:ext cx="871500" cy="30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